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8" r:id="rId2"/>
    <p:sldId id="324" r:id="rId3"/>
    <p:sldId id="326" r:id="rId4"/>
    <p:sldId id="309" r:id="rId5"/>
    <p:sldId id="313" r:id="rId6"/>
    <p:sldId id="312" r:id="rId7"/>
    <p:sldId id="315" r:id="rId8"/>
    <p:sldId id="332" r:id="rId9"/>
    <p:sldId id="300" r:id="rId10"/>
    <p:sldId id="327" r:id="rId11"/>
    <p:sldId id="328" r:id="rId12"/>
    <p:sldId id="329" r:id="rId13"/>
    <p:sldId id="330" r:id="rId14"/>
    <p:sldId id="331" r:id="rId15"/>
    <p:sldId id="333" r:id="rId16"/>
    <p:sldId id="285" r:id="rId1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7257C86-C698-4C55-B78F-10D46F39D6EF}">
          <p14:sldIdLst>
            <p14:sldId id="258"/>
            <p14:sldId id="324"/>
            <p14:sldId id="326"/>
            <p14:sldId id="309"/>
            <p14:sldId id="313"/>
            <p14:sldId id="312"/>
            <p14:sldId id="315"/>
            <p14:sldId id="332"/>
            <p14:sldId id="300"/>
            <p14:sldId id="327"/>
            <p14:sldId id="328"/>
            <p14:sldId id="329"/>
            <p14:sldId id="330"/>
            <p14:sldId id="331"/>
            <p14:sldId id="333"/>
            <p14:sldId id="28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EBECF5"/>
    <a:srgbClr val="D2D5E7"/>
    <a:srgbClr val="314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3721" autoAdjust="0"/>
  </p:normalViewPr>
  <p:slideViewPr>
    <p:cSldViewPr snapToGrid="0">
      <p:cViewPr varScale="1">
        <p:scale>
          <a:sx n="82" d="100"/>
          <a:sy n="82" d="100"/>
        </p:scale>
        <p:origin x="4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C41C15-B539-4DDC-ABD7-E3E768BA1AC2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FA5C0F-1D51-407B-B2CD-A0DA85365C26}">
      <dgm:prSet custT="1"/>
      <dgm:spPr/>
      <dgm:t>
        <a:bodyPr/>
        <a:lstStyle/>
        <a:p>
          <a:pPr rtl="0"/>
          <a:r>
            <a:rPr lang="hr-HR" sz="2400" b="1" dirty="0" smtClean="0">
              <a:solidFill>
                <a:srgbClr val="C00000"/>
              </a:solidFill>
            </a:rPr>
            <a:t>OPĆI CILJ</a:t>
          </a:r>
          <a:endParaRPr lang="hr-HR" sz="2400" dirty="0">
            <a:solidFill>
              <a:srgbClr val="C00000"/>
            </a:solidFill>
          </a:endParaRPr>
        </a:p>
      </dgm:t>
    </dgm:pt>
    <dgm:pt modelId="{60A1F919-2073-430A-981D-7235050EBBA5}" type="parTrans" cxnId="{E6644FA0-B977-4BF2-9437-A5768AF39AFB}">
      <dgm:prSet/>
      <dgm:spPr/>
      <dgm:t>
        <a:bodyPr/>
        <a:lstStyle/>
        <a:p>
          <a:endParaRPr lang="en-US"/>
        </a:p>
      </dgm:t>
    </dgm:pt>
    <dgm:pt modelId="{286779E5-AACC-41AD-B3A8-A99C6BB5FAE2}" type="sibTrans" cxnId="{E6644FA0-B977-4BF2-9437-A5768AF39AFB}">
      <dgm:prSet/>
      <dgm:spPr/>
      <dgm:t>
        <a:bodyPr/>
        <a:lstStyle/>
        <a:p>
          <a:endParaRPr lang="en-US"/>
        </a:p>
      </dgm:t>
    </dgm:pt>
    <dgm:pt modelId="{9AD0D2B2-2608-45C9-8593-A89DBBF77010}">
      <dgm:prSet custT="1"/>
      <dgm:spPr/>
      <dgm:t>
        <a:bodyPr/>
        <a:lstStyle/>
        <a:p>
          <a:pPr rtl="0"/>
          <a:r>
            <a:rPr lang="hr-HR" sz="2400" b="1" dirty="0" smtClean="0"/>
            <a:t>Povećanje socijalne uključenosti ranjivih skupina </a:t>
          </a:r>
          <a:r>
            <a:rPr lang="hr-HR" sz="2400" dirty="0" smtClean="0"/>
            <a:t>provedbom programa sportskih i sportsko-rekreativnih aktivnosti</a:t>
          </a:r>
          <a:endParaRPr lang="hr-HR" sz="2400" dirty="0"/>
        </a:p>
      </dgm:t>
    </dgm:pt>
    <dgm:pt modelId="{386C2A22-A200-442E-A0DB-2250C14068C6}" type="parTrans" cxnId="{1A164A15-35F0-46AE-8A85-1711A0A838F4}">
      <dgm:prSet/>
      <dgm:spPr/>
      <dgm:t>
        <a:bodyPr/>
        <a:lstStyle/>
        <a:p>
          <a:endParaRPr lang="en-US"/>
        </a:p>
      </dgm:t>
    </dgm:pt>
    <dgm:pt modelId="{07CB7AB9-B8A2-4F2B-BA66-B73A5B34DDA2}" type="sibTrans" cxnId="{1A164A15-35F0-46AE-8A85-1711A0A838F4}">
      <dgm:prSet/>
      <dgm:spPr/>
      <dgm:t>
        <a:bodyPr/>
        <a:lstStyle/>
        <a:p>
          <a:endParaRPr lang="en-US"/>
        </a:p>
      </dgm:t>
    </dgm:pt>
    <dgm:pt modelId="{C02C9B8E-7132-42DE-98C5-CD7E5749613C}" type="pres">
      <dgm:prSet presAssocID="{6FC41C15-B539-4DDC-ABD7-E3E768BA1AC2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9BFD2BF-3F60-43E3-B92C-F273A6B9A93C}" type="pres">
      <dgm:prSet presAssocID="{DBFA5C0F-1D51-407B-B2CD-A0DA85365C26}" presName="composite" presStyleCnt="0"/>
      <dgm:spPr/>
    </dgm:pt>
    <dgm:pt modelId="{B8CAA90C-59A9-41DD-80B2-FD39941D32D2}" type="pres">
      <dgm:prSet presAssocID="{DBFA5C0F-1D51-407B-B2CD-A0DA85365C26}" presName="BackAccent" presStyleLbl="bgShp" presStyleIdx="0" presStyleCnt="1"/>
      <dgm:spPr/>
    </dgm:pt>
    <dgm:pt modelId="{3D458891-CEFF-4000-96B2-EB697D095727}" type="pres">
      <dgm:prSet presAssocID="{DBFA5C0F-1D51-407B-B2CD-A0DA85365C26}" presName="Accent" presStyleLbl="alignNode1" presStyleIdx="0" presStyleCnt="1"/>
      <dgm:spPr/>
    </dgm:pt>
    <dgm:pt modelId="{137E8ADF-A991-44A0-8BB9-AFB292BFFDAA}" type="pres">
      <dgm:prSet presAssocID="{DBFA5C0F-1D51-407B-B2CD-A0DA85365C26}" presName="Child" presStyleLbl="revTx" presStyleIdx="0" presStyleCnt="2" custScaleX="1737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356E23-A5F2-4387-887C-77F76C9AA525}" type="pres">
      <dgm:prSet presAssocID="{DBFA5C0F-1D51-407B-B2CD-A0DA85365C26}" presName="Parent" presStyleLbl="revTx" presStyleIdx="1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DB9555-DD3B-436A-A437-6EBE2D51FF06}" type="presOf" srcId="{DBFA5C0F-1D51-407B-B2CD-A0DA85365C26}" destId="{5F356E23-A5F2-4387-887C-77F76C9AA525}" srcOrd="0" destOrd="0" presId="urn:microsoft.com/office/officeart/2008/layout/IncreasingCircleProcess"/>
    <dgm:cxn modelId="{3CADAE39-1E86-4E42-9CCB-A094A34A5F53}" type="presOf" srcId="{6FC41C15-B539-4DDC-ABD7-E3E768BA1AC2}" destId="{C02C9B8E-7132-42DE-98C5-CD7E5749613C}" srcOrd="0" destOrd="0" presId="urn:microsoft.com/office/officeart/2008/layout/IncreasingCircleProcess"/>
    <dgm:cxn modelId="{E6644FA0-B977-4BF2-9437-A5768AF39AFB}" srcId="{6FC41C15-B539-4DDC-ABD7-E3E768BA1AC2}" destId="{DBFA5C0F-1D51-407B-B2CD-A0DA85365C26}" srcOrd="0" destOrd="0" parTransId="{60A1F919-2073-430A-981D-7235050EBBA5}" sibTransId="{286779E5-AACC-41AD-B3A8-A99C6BB5FAE2}"/>
    <dgm:cxn modelId="{1A164A15-35F0-46AE-8A85-1711A0A838F4}" srcId="{DBFA5C0F-1D51-407B-B2CD-A0DA85365C26}" destId="{9AD0D2B2-2608-45C9-8593-A89DBBF77010}" srcOrd="0" destOrd="0" parTransId="{386C2A22-A200-442E-A0DB-2250C14068C6}" sibTransId="{07CB7AB9-B8A2-4F2B-BA66-B73A5B34DDA2}"/>
    <dgm:cxn modelId="{E623D414-AB69-40C4-9077-D53FDB51486B}" type="presOf" srcId="{9AD0D2B2-2608-45C9-8593-A89DBBF77010}" destId="{137E8ADF-A991-44A0-8BB9-AFB292BFFDAA}" srcOrd="0" destOrd="0" presId="urn:microsoft.com/office/officeart/2008/layout/IncreasingCircleProcess"/>
    <dgm:cxn modelId="{0EA8AEEA-77A0-4F32-9DD7-122595B23A43}" type="presParOf" srcId="{C02C9B8E-7132-42DE-98C5-CD7E5749613C}" destId="{D9BFD2BF-3F60-43E3-B92C-F273A6B9A93C}" srcOrd="0" destOrd="0" presId="urn:microsoft.com/office/officeart/2008/layout/IncreasingCircleProcess"/>
    <dgm:cxn modelId="{6890A22C-A6AB-4EE5-93E9-B826D41AF406}" type="presParOf" srcId="{D9BFD2BF-3F60-43E3-B92C-F273A6B9A93C}" destId="{B8CAA90C-59A9-41DD-80B2-FD39941D32D2}" srcOrd="0" destOrd="0" presId="urn:microsoft.com/office/officeart/2008/layout/IncreasingCircleProcess"/>
    <dgm:cxn modelId="{02FB211A-00BB-4020-96D0-18F8DFAB28E5}" type="presParOf" srcId="{D9BFD2BF-3F60-43E3-B92C-F273A6B9A93C}" destId="{3D458891-CEFF-4000-96B2-EB697D095727}" srcOrd="1" destOrd="0" presId="urn:microsoft.com/office/officeart/2008/layout/IncreasingCircleProcess"/>
    <dgm:cxn modelId="{601815BD-E25D-4DA3-8912-394A55C01090}" type="presParOf" srcId="{D9BFD2BF-3F60-43E3-B92C-F273A6B9A93C}" destId="{137E8ADF-A991-44A0-8BB9-AFB292BFFDAA}" srcOrd="2" destOrd="0" presId="urn:microsoft.com/office/officeart/2008/layout/IncreasingCircleProcess"/>
    <dgm:cxn modelId="{148C14C5-DAB6-418B-9679-758AE46E911C}" type="presParOf" srcId="{D9BFD2BF-3F60-43E3-B92C-F273A6B9A93C}" destId="{5F356E23-A5F2-4387-887C-77F76C9AA525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B844BF-F939-45B6-8BB2-B87708CD19F9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F810D5-0D47-4B05-BC29-4110C6FA5595}">
      <dgm:prSet custT="1"/>
      <dgm:spPr/>
      <dgm:t>
        <a:bodyPr/>
        <a:lstStyle/>
        <a:p>
          <a:pPr rtl="0"/>
          <a:r>
            <a:rPr lang="hr-HR" sz="2400" b="1" dirty="0" smtClean="0">
              <a:solidFill>
                <a:srgbClr val="C00000"/>
              </a:solidFill>
            </a:rPr>
            <a:t>SPECIFIČNI CILJ</a:t>
          </a:r>
          <a:endParaRPr lang="hr-HR" sz="2400" dirty="0">
            <a:solidFill>
              <a:srgbClr val="C00000"/>
            </a:solidFill>
          </a:endParaRPr>
        </a:p>
      </dgm:t>
    </dgm:pt>
    <dgm:pt modelId="{2B2F74DA-DBEF-4A73-ACD3-E920548A0AF8}" type="parTrans" cxnId="{B77B5F23-88ED-407D-ACA4-A662FC8B61A0}">
      <dgm:prSet/>
      <dgm:spPr/>
      <dgm:t>
        <a:bodyPr/>
        <a:lstStyle/>
        <a:p>
          <a:endParaRPr lang="en-US"/>
        </a:p>
      </dgm:t>
    </dgm:pt>
    <dgm:pt modelId="{10E4FB5F-00B5-47A8-AD62-B2C995CB5108}" type="sibTrans" cxnId="{B77B5F23-88ED-407D-ACA4-A662FC8B61A0}">
      <dgm:prSet/>
      <dgm:spPr/>
      <dgm:t>
        <a:bodyPr/>
        <a:lstStyle/>
        <a:p>
          <a:endParaRPr lang="en-US"/>
        </a:p>
      </dgm:t>
    </dgm:pt>
    <dgm:pt modelId="{7522FE3F-2907-48D5-93E4-93CB5F333163}">
      <dgm:prSet custT="1"/>
      <dgm:spPr/>
      <dgm:t>
        <a:bodyPr/>
        <a:lstStyle/>
        <a:p>
          <a:pPr algn="l" rtl="0"/>
          <a:r>
            <a:rPr lang="hr-HR" sz="2400" b="1" dirty="0" smtClean="0"/>
            <a:t>Osiguranje dostupnosti sportskih i sportsko-rekreativnih sadržaja </a:t>
          </a:r>
          <a:r>
            <a:rPr lang="hr-HR" sz="2400" dirty="0" smtClean="0"/>
            <a:t>za ranjive skupine s ciljem povećanja njihove socijalne uključenosti</a:t>
          </a:r>
          <a:endParaRPr lang="hr-HR" sz="2400" dirty="0"/>
        </a:p>
      </dgm:t>
    </dgm:pt>
    <dgm:pt modelId="{5DA50DDE-6FE5-4B60-9030-25DB8F853E98}" type="parTrans" cxnId="{9C83F728-F389-4F00-8593-F3C2CE736672}">
      <dgm:prSet/>
      <dgm:spPr/>
      <dgm:t>
        <a:bodyPr/>
        <a:lstStyle/>
        <a:p>
          <a:endParaRPr lang="en-US"/>
        </a:p>
      </dgm:t>
    </dgm:pt>
    <dgm:pt modelId="{FC8248B2-AA7F-4DA7-A362-8114B0D4F106}" type="sibTrans" cxnId="{9C83F728-F389-4F00-8593-F3C2CE736672}">
      <dgm:prSet/>
      <dgm:spPr/>
      <dgm:t>
        <a:bodyPr/>
        <a:lstStyle/>
        <a:p>
          <a:endParaRPr lang="en-US"/>
        </a:p>
      </dgm:t>
    </dgm:pt>
    <dgm:pt modelId="{5E1A2D30-192A-45A9-A39C-DB862CA327D7}" type="pres">
      <dgm:prSet presAssocID="{49B844BF-F939-45B6-8BB2-B87708CD19F9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33C609F-0915-4C1B-98AA-40904210D357}" type="pres">
      <dgm:prSet presAssocID="{FDF810D5-0D47-4B05-BC29-4110C6FA5595}" presName="composite" presStyleCnt="0"/>
      <dgm:spPr/>
    </dgm:pt>
    <dgm:pt modelId="{C8F1DDE8-EE0E-40BF-8B4C-725760AE4FC9}" type="pres">
      <dgm:prSet presAssocID="{FDF810D5-0D47-4B05-BC29-4110C6FA5595}" presName="BackAccent" presStyleLbl="bgShp" presStyleIdx="0" presStyleCnt="1"/>
      <dgm:spPr/>
    </dgm:pt>
    <dgm:pt modelId="{BCD2D5A4-5653-4013-B381-FA9AF5C8427A}" type="pres">
      <dgm:prSet presAssocID="{FDF810D5-0D47-4B05-BC29-4110C6FA5595}" presName="Accent" presStyleLbl="alignNode1" presStyleIdx="0" presStyleCnt="1"/>
      <dgm:spPr/>
    </dgm:pt>
    <dgm:pt modelId="{8CEEBE3C-4C40-41BD-853C-2E9FFBAB561C}" type="pres">
      <dgm:prSet presAssocID="{FDF810D5-0D47-4B05-BC29-4110C6FA5595}" presName="Child" presStyleLbl="revTx" presStyleIdx="0" presStyleCnt="2" custScaleX="1780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F405B-3AF0-4CEA-8125-109F32370629}" type="pres">
      <dgm:prSet presAssocID="{FDF810D5-0D47-4B05-BC29-4110C6FA5595}" presName="Parent" presStyleLbl="revTx" presStyleIdx="1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7252A7-C7A6-420D-84EB-A72497CE387F}" type="presOf" srcId="{FDF810D5-0D47-4B05-BC29-4110C6FA5595}" destId="{1F6F405B-3AF0-4CEA-8125-109F32370629}" srcOrd="0" destOrd="0" presId="urn:microsoft.com/office/officeart/2008/layout/IncreasingCircleProcess"/>
    <dgm:cxn modelId="{83B479A8-57CA-4C34-B0D4-E590B6EB1AA5}" type="presOf" srcId="{7522FE3F-2907-48D5-93E4-93CB5F333163}" destId="{8CEEBE3C-4C40-41BD-853C-2E9FFBAB561C}" srcOrd="0" destOrd="0" presId="urn:microsoft.com/office/officeart/2008/layout/IncreasingCircleProcess"/>
    <dgm:cxn modelId="{9C83F728-F389-4F00-8593-F3C2CE736672}" srcId="{FDF810D5-0D47-4B05-BC29-4110C6FA5595}" destId="{7522FE3F-2907-48D5-93E4-93CB5F333163}" srcOrd="0" destOrd="0" parTransId="{5DA50DDE-6FE5-4B60-9030-25DB8F853E98}" sibTransId="{FC8248B2-AA7F-4DA7-A362-8114B0D4F106}"/>
    <dgm:cxn modelId="{B77B5F23-88ED-407D-ACA4-A662FC8B61A0}" srcId="{49B844BF-F939-45B6-8BB2-B87708CD19F9}" destId="{FDF810D5-0D47-4B05-BC29-4110C6FA5595}" srcOrd="0" destOrd="0" parTransId="{2B2F74DA-DBEF-4A73-ACD3-E920548A0AF8}" sibTransId="{10E4FB5F-00B5-47A8-AD62-B2C995CB5108}"/>
    <dgm:cxn modelId="{E11BEE54-1850-44CD-95DD-85C830295181}" type="presOf" srcId="{49B844BF-F939-45B6-8BB2-B87708CD19F9}" destId="{5E1A2D30-192A-45A9-A39C-DB862CA327D7}" srcOrd="0" destOrd="0" presId="urn:microsoft.com/office/officeart/2008/layout/IncreasingCircleProcess"/>
    <dgm:cxn modelId="{1F58A599-E720-475E-A74C-B3DC0BFCF282}" type="presParOf" srcId="{5E1A2D30-192A-45A9-A39C-DB862CA327D7}" destId="{D33C609F-0915-4C1B-98AA-40904210D357}" srcOrd="0" destOrd="0" presId="urn:microsoft.com/office/officeart/2008/layout/IncreasingCircleProcess"/>
    <dgm:cxn modelId="{03383B67-4A14-476E-ADD4-C86CBBD77BFE}" type="presParOf" srcId="{D33C609F-0915-4C1B-98AA-40904210D357}" destId="{C8F1DDE8-EE0E-40BF-8B4C-725760AE4FC9}" srcOrd="0" destOrd="0" presId="urn:microsoft.com/office/officeart/2008/layout/IncreasingCircleProcess"/>
    <dgm:cxn modelId="{4B9A8E54-153B-473A-A463-A4BB33FB6D69}" type="presParOf" srcId="{D33C609F-0915-4C1B-98AA-40904210D357}" destId="{BCD2D5A4-5653-4013-B381-FA9AF5C8427A}" srcOrd="1" destOrd="0" presId="urn:microsoft.com/office/officeart/2008/layout/IncreasingCircleProcess"/>
    <dgm:cxn modelId="{CC395579-CC54-496F-B3AF-FF184C82A103}" type="presParOf" srcId="{D33C609F-0915-4C1B-98AA-40904210D357}" destId="{8CEEBE3C-4C40-41BD-853C-2E9FFBAB561C}" srcOrd="2" destOrd="0" presId="urn:microsoft.com/office/officeart/2008/layout/IncreasingCircleProcess"/>
    <dgm:cxn modelId="{23B8F8E5-FB27-449E-9814-3ABC4CECF008}" type="presParOf" srcId="{D33C609F-0915-4C1B-98AA-40904210D357}" destId="{1F6F405B-3AF0-4CEA-8125-109F32370629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D25BAF-9564-4A3E-AA32-84FC094F781B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3C29ED2-67BC-4ECC-9A0B-4D7A7E467C32}">
      <dgm:prSet phldrT="[Text]" custT="1"/>
      <dgm:spPr/>
      <dgm:t>
        <a:bodyPr/>
        <a:lstStyle/>
        <a:p>
          <a:r>
            <a:rPr lang="hr-HR" sz="3600" b="1" dirty="0" smtClean="0"/>
            <a:t>CILJNE SKUPINE</a:t>
          </a:r>
          <a:endParaRPr lang="en-US" sz="3600" b="1" dirty="0"/>
        </a:p>
      </dgm:t>
    </dgm:pt>
    <dgm:pt modelId="{51A6CCC3-A1AB-45BF-BC91-51182FD3C91D}" type="parTrans" cxnId="{F0CAF101-5BEF-470F-A925-B22BB5E0311C}">
      <dgm:prSet/>
      <dgm:spPr/>
      <dgm:t>
        <a:bodyPr/>
        <a:lstStyle/>
        <a:p>
          <a:endParaRPr lang="en-US"/>
        </a:p>
      </dgm:t>
    </dgm:pt>
    <dgm:pt modelId="{76258F9D-401F-40C1-A23F-B89BC26EB0A9}" type="sibTrans" cxnId="{F0CAF101-5BEF-470F-A925-B22BB5E0311C}">
      <dgm:prSet/>
      <dgm:spPr/>
      <dgm:t>
        <a:bodyPr/>
        <a:lstStyle/>
        <a:p>
          <a:endParaRPr lang="en-US"/>
        </a:p>
      </dgm:t>
    </dgm:pt>
    <dgm:pt modelId="{46AA701C-B92F-46F1-A1CE-13C55E9C01F7}">
      <dgm:prSet phldrT="[Text]" custT="1"/>
      <dgm:spPr/>
      <dgm:t>
        <a:bodyPr/>
        <a:lstStyle/>
        <a:p>
          <a:r>
            <a:rPr lang="en-US" sz="2400" b="1" dirty="0" err="1" smtClean="0"/>
            <a:t>Djeca</a:t>
          </a:r>
          <a:r>
            <a:rPr lang="en-US" sz="2400" b="1" dirty="0" smtClean="0"/>
            <a:t> i </a:t>
          </a:r>
          <a:r>
            <a:rPr lang="en-US" sz="2400" b="1" dirty="0" err="1" smtClean="0"/>
            <a:t>mladi</a:t>
          </a:r>
          <a:r>
            <a:rPr lang="en-US" sz="2400" b="1" dirty="0" smtClean="0"/>
            <a:t> u </a:t>
          </a:r>
          <a:r>
            <a:rPr lang="en-US" sz="2400" b="1" dirty="0" err="1" smtClean="0"/>
            <a:t>riziku</a:t>
          </a:r>
          <a:r>
            <a:rPr lang="en-US" sz="2400" b="1" dirty="0" smtClean="0"/>
            <a:t> od </a:t>
          </a:r>
          <a:r>
            <a:rPr lang="en-US" sz="2400" b="1" dirty="0" err="1" smtClean="0"/>
            <a:t>socijalne</a:t>
          </a:r>
          <a:r>
            <a:rPr lang="en-US" sz="2400" b="1" dirty="0" smtClean="0"/>
            <a:t> </a:t>
          </a:r>
          <a:r>
            <a:rPr lang="en-US" sz="2400" b="1" dirty="0" err="1" smtClean="0"/>
            <a:t>isključenosti</a:t>
          </a:r>
          <a:endParaRPr lang="en-US" sz="3600" b="1" dirty="0"/>
        </a:p>
      </dgm:t>
    </dgm:pt>
    <dgm:pt modelId="{367DE648-7098-46D6-AD36-456F8397C70A}" type="parTrans" cxnId="{031D050F-5D67-42A1-A076-4749C55F8307}">
      <dgm:prSet/>
      <dgm:spPr/>
      <dgm:t>
        <a:bodyPr/>
        <a:lstStyle/>
        <a:p>
          <a:endParaRPr lang="en-US"/>
        </a:p>
      </dgm:t>
    </dgm:pt>
    <dgm:pt modelId="{FCA4E961-F76E-43F4-878D-0895790DD21E}" type="sibTrans" cxnId="{031D050F-5D67-42A1-A076-4749C55F8307}">
      <dgm:prSet/>
      <dgm:spPr/>
      <dgm:t>
        <a:bodyPr/>
        <a:lstStyle/>
        <a:p>
          <a:endParaRPr lang="en-US"/>
        </a:p>
      </dgm:t>
    </dgm:pt>
    <dgm:pt modelId="{193690EC-F5D5-417B-BFFD-11711B3381AB}">
      <dgm:prSet phldrT="[Text]" custT="1"/>
      <dgm:spPr/>
      <dgm:t>
        <a:bodyPr/>
        <a:lstStyle/>
        <a:p>
          <a:r>
            <a:rPr lang="pt-BR" sz="2400" b="1" dirty="0" smtClean="0"/>
            <a:t>Djeca s teškoćama u razvoju i mladi s invaliditeto</a:t>
          </a:r>
          <a:r>
            <a:rPr lang="hr-HR" sz="2400" b="1" dirty="0" smtClean="0"/>
            <a:t>m</a:t>
          </a:r>
          <a:endParaRPr lang="en-US" sz="3600" b="1" dirty="0"/>
        </a:p>
      </dgm:t>
    </dgm:pt>
    <dgm:pt modelId="{2F721CCA-74B0-442A-9A0A-5C512AC01E6D}" type="parTrans" cxnId="{66426721-4BE6-428F-9E83-25448011F9C7}">
      <dgm:prSet/>
      <dgm:spPr/>
      <dgm:t>
        <a:bodyPr/>
        <a:lstStyle/>
        <a:p>
          <a:endParaRPr lang="en-US"/>
        </a:p>
      </dgm:t>
    </dgm:pt>
    <dgm:pt modelId="{0BB92C62-6C6C-44BD-9F44-1AB91CD87DBC}" type="sibTrans" cxnId="{66426721-4BE6-428F-9E83-25448011F9C7}">
      <dgm:prSet/>
      <dgm:spPr/>
      <dgm:t>
        <a:bodyPr/>
        <a:lstStyle/>
        <a:p>
          <a:endParaRPr lang="en-US"/>
        </a:p>
      </dgm:t>
    </dgm:pt>
    <dgm:pt modelId="{4AC11135-9167-4F34-83BB-DC3C62419B8A}">
      <dgm:prSet phldrT="[Text]" custT="1"/>
      <dgm:spPr/>
      <dgm:t>
        <a:bodyPr/>
        <a:lstStyle/>
        <a:p>
          <a:r>
            <a:rPr lang="pl-PL" sz="2400" b="1" dirty="0" smtClean="0"/>
            <a:t>Djeca i mlađe punoljetne osobe s problemima u ponašanju</a:t>
          </a:r>
          <a:endParaRPr lang="en-US" sz="3600" b="1" dirty="0"/>
        </a:p>
      </dgm:t>
    </dgm:pt>
    <dgm:pt modelId="{A1A6FCF1-AA28-4E75-A66F-A764A1BDBBED}" type="parTrans" cxnId="{956311FA-B876-49B8-BF6A-63A57311EE92}">
      <dgm:prSet/>
      <dgm:spPr/>
      <dgm:t>
        <a:bodyPr/>
        <a:lstStyle/>
        <a:p>
          <a:endParaRPr lang="en-US"/>
        </a:p>
      </dgm:t>
    </dgm:pt>
    <dgm:pt modelId="{7202D02E-1B13-4818-AB67-699066B212ED}" type="sibTrans" cxnId="{956311FA-B876-49B8-BF6A-63A57311EE92}">
      <dgm:prSet/>
      <dgm:spPr/>
      <dgm:t>
        <a:bodyPr/>
        <a:lstStyle/>
        <a:p>
          <a:endParaRPr lang="en-US"/>
        </a:p>
      </dgm:t>
    </dgm:pt>
    <dgm:pt modelId="{AAF52AE9-17E6-441E-B8EE-97AB2EA764CB}" type="pres">
      <dgm:prSet presAssocID="{C7D25BAF-9564-4A3E-AA32-84FC094F781B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984C342-7979-4861-BAFB-47F927F020E5}" type="pres">
      <dgm:prSet presAssocID="{33C29ED2-67BC-4ECC-9A0B-4D7A7E467C32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56AE1CE-D7D9-4687-9588-E2381D639750}" type="pres">
      <dgm:prSet presAssocID="{33C29ED2-67BC-4ECC-9A0B-4D7A7E467C32}" presName="rootComposite1" presStyleCnt="0"/>
      <dgm:spPr/>
      <dgm:t>
        <a:bodyPr/>
        <a:lstStyle/>
        <a:p>
          <a:endParaRPr lang="en-US"/>
        </a:p>
      </dgm:t>
    </dgm:pt>
    <dgm:pt modelId="{D7FE6A8C-63F5-493F-9267-A5A378C0651E}" type="pres">
      <dgm:prSet presAssocID="{33C29ED2-67BC-4ECC-9A0B-4D7A7E467C32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E0D23A-D311-4EC2-8864-5B3213AB36C3}" type="pres">
      <dgm:prSet presAssocID="{33C29ED2-67BC-4ECC-9A0B-4D7A7E467C32}" presName="topArc1" presStyleLbl="parChTrans1D1" presStyleIdx="0" presStyleCnt="8"/>
      <dgm:spPr/>
      <dgm:t>
        <a:bodyPr/>
        <a:lstStyle/>
        <a:p>
          <a:endParaRPr lang="en-US"/>
        </a:p>
      </dgm:t>
    </dgm:pt>
    <dgm:pt modelId="{1045A2E8-220E-4588-962D-F962DFF171BC}" type="pres">
      <dgm:prSet presAssocID="{33C29ED2-67BC-4ECC-9A0B-4D7A7E467C32}" presName="bottomArc1" presStyleLbl="parChTrans1D1" presStyleIdx="1" presStyleCnt="8"/>
      <dgm:spPr/>
      <dgm:t>
        <a:bodyPr/>
        <a:lstStyle/>
        <a:p>
          <a:endParaRPr lang="en-US"/>
        </a:p>
      </dgm:t>
    </dgm:pt>
    <dgm:pt modelId="{37660F82-4C66-4DD8-95C2-356BDD55E772}" type="pres">
      <dgm:prSet presAssocID="{33C29ED2-67BC-4ECC-9A0B-4D7A7E467C32}" presName="topConnNode1" presStyleLbl="node1" presStyleIdx="0" presStyleCnt="0"/>
      <dgm:spPr/>
      <dgm:t>
        <a:bodyPr/>
        <a:lstStyle/>
        <a:p>
          <a:endParaRPr lang="en-US"/>
        </a:p>
      </dgm:t>
    </dgm:pt>
    <dgm:pt modelId="{4372A3BC-28F4-4857-846C-10D2EE23F48C}" type="pres">
      <dgm:prSet presAssocID="{33C29ED2-67BC-4ECC-9A0B-4D7A7E467C32}" presName="hierChild2" presStyleCnt="0"/>
      <dgm:spPr/>
      <dgm:t>
        <a:bodyPr/>
        <a:lstStyle/>
        <a:p>
          <a:endParaRPr lang="en-US"/>
        </a:p>
      </dgm:t>
    </dgm:pt>
    <dgm:pt modelId="{BFE9A593-5D22-4170-81AD-1B3A1C4883E7}" type="pres">
      <dgm:prSet presAssocID="{367DE648-7098-46D6-AD36-456F8397C70A}" presName="Name28" presStyleLbl="parChTrans1D2" presStyleIdx="0" presStyleCnt="3"/>
      <dgm:spPr/>
      <dgm:t>
        <a:bodyPr/>
        <a:lstStyle/>
        <a:p>
          <a:endParaRPr lang="en-US"/>
        </a:p>
      </dgm:t>
    </dgm:pt>
    <dgm:pt modelId="{2A564BF4-DA6D-4543-AC49-22A92CC5E990}" type="pres">
      <dgm:prSet presAssocID="{46AA701C-B92F-46F1-A1CE-13C55E9C01F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464DDDF-1B92-4779-85E4-EDB49817B9FE}" type="pres">
      <dgm:prSet presAssocID="{46AA701C-B92F-46F1-A1CE-13C55E9C01F7}" presName="rootComposite2" presStyleCnt="0"/>
      <dgm:spPr/>
      <dgm:t>
        <a:bodyPr/>
        <a:lstStyle/>
        <a:p>
          <a:endParaRPr lang="en-US"/>
        </a:p>
      </dgm:t>
    </dgm:pt>
    <dgm:pt modelId="{4F935480-CADB-4BC8-AE33-9E533B02D26B}" type="pres">
      <dgm:prSet presAssocID="{46AA701C-B92F-46F1-A1CE-13C55E9C01F7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A98549-A953-4498-A16C-944008C6E8AB}" type="pres">
      <dgm:prSet presAssocID="{46AA701C-B92F-46F1-A1CE-13C55E9C01F7}" presName="topArc2" presStyleLbl="parChTrans1D1" presStyleIdx="2" presStyleCnt="8"/>
      <dgm:spPr/>
      <dgm:t>
        <a:bodyPr/>
        <a:lstStyle/>
        <a:p>
          <a:endParaRPr lang="en-US"/>
        </a:p>
      </dgm:t>
    </dgm:pt>
    <dgm:pt modelId="{2DB6C3DC-96E6-4F45-BD80-152A5878809D}" type="pres">
      <dgm:prSet presAssocID="{46AA701C-B92F-46F1-A1CE-13C55E9C01F7}" presName="bottomArc2" presStyleLbl="parChTrans1D1" presStyleIdx="3" presStyleCnt="8"/>
      <dgm:spPr/>
      <dgm:t>
        <a:bodyPr/>
        <a:lstStyle/>
        <a:p>
          <a:endParaRPr lang="en-US"/>
        </a:p>
      </dgm:t>
    </dgm:pt>
    <dgm:pt modelId="{FB7A171A-76DC-452E-961D-AFF8FD375EA8}" type="pres">
      <dgm:prSet presAssocID="{46AA701C-B92F-46F1-A1CE-13C55E9C01F7}" presName="topConnNode2" presStyleLbl="node2" presStyleIdx="0" presStyleCnt="0"/>
      <dgm:spPr/>
      <dgm:t>
        <a:bodyPr/>
        <a:lstStyle/>
        <a:p>
          <a:endParaRPr lang="en-US"/>
        </a:p>
      </dgm:t>
    </dgm:pt>
    <dgm:pt modelId="{13D17961-4D11-4504-B065-8D980DBE933B}" type="pres">
      <dgm:prSet presAssocID="{46AA701C-B92F-46F1-A1CE-13C55E9C01F7}" presName="hierChild4" presStyleCnt="0"/>
      <dgm:spPr/>
      <dgm:t>
        <a:bodyPr/>
        <a:lstStyle/>
        <a:p>
          <a:endParaRPr lang="en-US"/>
        </a:p>
      </dgm:t>
    </dgm:pt>
    <dgm:pt modelId="{A8BD0212-A2FD-4BC0-8D47-635A313DF909}" type="pres">
      <dgm:prSet presAssocID="{46AA701C-B92F-46F1-A1CE-13C55E9C01F7}" presName="hierChild5" presStyleCnt="0"/>
      <dgm:spPr/>
      <dgm:t>
        <a:bodyPr/>
        <a:lstStyle/>
        <a:p>
          <a:endParaRPr lang="en-US"/>
        </a:p>
      </dgm:t>
    </dgm:pt>
    <dgm:pt modelId="{E16F624D-D172-41F0-B417-AED292F16CA4}" type="pres">
      <dgm:prSet presAssocID="{2F721CCA-74B0-442A-9A0A-5C512AC01E6D}" presName="Name28" presStyleLbl="parChTrans1D2" presStyleIdx="1" presStyleCnt="3"/>
      <dgm:spPr/>
      <dgm:t>
        <a:bodyPr/>
        <a:lstStyle/>
        <a:p>
          <a:endParaRPr lang="en-US"/>
        </a:p>
      </dgm:t>
    </dgm:pt>
    <dgm:pt modelId="{411B0B68-CEDC-4DDC-9B54-0D788018F039}" type="pres">
      <dgm:prSet presAssocID="{193690EC-F5D5-417B-BFFD-11711B3381A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3E29AC0-4DDD-42B7-BCED-A5454AEE5068}" type="pres">
      <dgm:prSet presAssocID="{193690EC-F5D5-417B-BFFD-11711B3381AB}" presName="rootComposite2" presStyleCnt="0"/>
      <dgm:spPr/>
      <dgm:t>
        <a:bodyPr/>
        <a:lstStyle/>
        <a:p>
          <a:endParaRPr lang="en-US"/>
        </a:p>
      </dgm:t>
    </dgm:pt>
    <dgm:pt modelId="{8E8B599E-55AB-44CF-952A-2C987F312783}" type="pres">
      <dgm:prSet presAssocID="{193690EC-F5D5-417B-BFFD-11711B3381A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DAB1D5-9AF4-4EB4-9BD0-7CD785662460}" type="pres">
      <dgm:prSet presAssocID="{193690EC-F5D5-417B-BFFD-11711B3381AB}" presName="topArc2" presStyleLbl="parChTrans1D1" presStyleIdx="4" presStyleCnt="8"/>
      <dgm:spPr/>
      <dgm:t>
        <a:bodyPr/>
        <a:lstStyle/>
        <a:p>
          <a:endParaRPr lang="en-US"/>
        </a:p>
      </dgm:t>
    </dgm:pt>
    <dgm:pt modelId="{196BFB3B-BE85-434A-8961-F118A0FABC4E}" type="pres">
      <dgm:prSet presAssocID="{193690EC-F5D5-417B-BFFD-11711B3381AB}" presName="bottomArc2" presStyleLbl="parChTrans1D1" presStyleIdx="5" presStyleCnt="8"/>
      <dgm:spPr/>
      <dgm:t>
        <a:bodyPr/>
        <a:lstStyle/>
        <a:p>
          <a:endParaRPr lang="en-US"/>
        </a:p>
      </dgm:t>
    </dgm:pt>
    <dgm:pt modelId="{FA33D965-19B9-40D7-B265-3A637D1EC378}" type="pres">
      <dgm:prSet presAssocID="{193690EC-F5D5-417B-BFFD-11711B3381AB}" presName="topConnNode2" presStyleLbl="node2" presStyleIdx="0" presStyleCnt="0"/>
      <dgm:spPr/>
      <dgm:t>
        <a:bodyPr/>
        <a:lstStyle/>
        <a:p>
          <a:endParaRPr lang="en-US"/>
        </a:p>
      </dgm:t>
    </dgm:pt>
    <dgm:pt modelId="{26CF1676-72E4-4774-A69C-D10640D34F5F}" type="pres">
      <dgm:prSet presAssocID="{193690EC-F5D5-417B-BFFD-11711B3381AB}" presName="hierChild4" presStyleCnt="0"/>
      <dgm:spPr/>
      <dgm:t>
        <a:bodyPr/>
        <a:lstStyle/>
        <a:p>
          <a:endParaRPr lang="en-US"/>
        </a:p>
      </dgm:t>
    </dgm:pt>
    <dgm:pt modelId="{2BDD1D8D-6E0B-4957-B252-0C965172EC56}" type="pres">
      <dgm:prSet presAssocID="{193690EC-F5D5-417B-BFFD-11711B3381AB}" presName="hierChild5" presStyleCnt="0"/>
      <dgm:spPr/>
      <dgm:t>
        <a:bodyPr/>
        <a:lstStyle/>
        <a:p>
          <a:endParaRPr lang="en-US"/>
        </a:p>
      </dgm:t>
    </dgm:pt>
    <dgm:pt modelId="{554E1CB9-DA70-4F4D-BDF7-A6F4CDE5CE4A}" type="pres">
      <dgm:prSet presAssocID="{A1A6FCF1-AA28-4E75-A66F-A764A1BDBBED}" presName="Name28" presStyleLbl="parChTrans1D2" presStyleIdx="2" presStyleCnt="3"/>
      <dgm:spPr/>
      <dgm:t>
        <a:bodyPr/>
        <a:lstStyle/>
        <a:p>
          <a:endParaRPr lang="en-US"/>
        </a:p>
      </dgm:t>
    </dgm:pt>
    <dgm:pt modelId="{E048DE2A-DA43-442C-AC57-F0AACB70F5C9}" type="pres">
      <dgm:prSet presAssocID="{4AC11135-9167-4F34-83BB-DC3C62419B8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65BDFB0-2C97-411F-9AE8-8C7F7B1DF6E9}" type="pres">
      <dgm:prSet presAssocID="{4AC11135-9167-4F34-83BB-DC3C62419B8A}" presName="rootComposite2" presStyleCnt="0"/>
      <dgm:spPr/>
      <dgm:t>
        <a:bodyPr/>
        <a:lstStyle/>
        <a:p>
          <a:endParaRPr lang="en-US"/>
        </a:p>
      </dgm:t>
    </dgm:pt>
    <dgm:pt modelId="{B246DF06-AEC6-485E-9B17-6F35F0595973}" type="pres">
      <dgm:prSet presAssocID="{4AC11135-9167-4F34-83BB-DC3C62419B8A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A66C05-991E-43E3-B222-F8EA7698CFDE}" type="pres">
      <dgm:prSet presAssocID="{4AC11135-9167-4F34-83BB-DC3C62419B8A}" presName="topArc2" presStyleLbl="parChTrans1D1" presStyleIdx="6" presStyleCnt="8"/>
      <dgm:spPr/>
      <dgm:t>
        <a:bodyPr/>
        <a:lstStyle/>
        <a:p>
          <a:endParaRPr lang="en-US"/>
        </a:p>
      </dgm:t>
    </dgm:pt>
    <dgm:pt modelId="{319F67D3-BB73-461B-AEEE-D51F9950E417}" type="pres">
      <dgm:prSet presAssocID="{4AC11135-9167-4F34-83BB-DC3C62419B8A}" presName="bottomArc2" presStyleLbl="parChTrans1D1" presStyleIdx="7" presStyleCnt="8"/>
      <dgm:spPr/>
      <dgm:t>
        <a:bodyPr/>
        <a:lstStyle/>
        <a:p>
          <a:endParaRPr lang="en-US"/>
        </a:p>
      </dgm:t>
    </dgm:pt>
    <dgm:pt modelId="{F743E964-F34C-4EA6-8E20-A8B2701554BE}" type="pres">
      <dgm:prSet presAssocID="{4AC11135-9167-4F34-83BB-DC3C62419B8A}" presName="topConnNode2" presStyleLbl="node2" presStyleIdx="0" presStyleCnt="0"/>
      <dgm:spPr/>
      <dgm:t>
        <a:bodyPr/>
        <a:lstStyle/>
        <a:p>
          <a:endParaRPr lang="en-US"/>
        </a:p>
      </dgm:t>
    </dgm:pt>
    <dgm:pt modelId="{77D5D8BE-E37F-426F-BF81-2B6B0DDC4C06}" type="pres">
      <dgm:prSet presAssocID="{4AC11135-9167-4F34-83BB-DC3C62419B8A}" presName="hierChild4" presStyleCnt="0"/>
      <dgm:spPr/>
      <dgm:t>
        <a:bodyPr/>
        <a:lstStyle/>
        <a:p>
          <a:endParaRPr lang="en-US"/>
        </a:p>
      </dgm:t>
    </dgm:pt>
    <dgm:pt modelId="{D47A1DFC-E6D2-4C64-930C-D46775DDD151}" type="pres">
      <dgm:prSet presAssocID="{4AC11135-9167-4F34-83BB-DC3C62419B8A}" presName="hierChild5" presStyleCnt="0"/>
      <dgm:spPr/>
      <dgm:t>
        <a:bodyPr/>
        <a:lstStyle/>
        <a:p>
          <a:endParaRPr lang="en-US"/>
        </a:p>
      </dgm:t>
    </dgm:pt>
    <dgm:pt modelId="{B27AA118-F6FF-40AA-8417-A5C14C14BE55}" type="pres">
      <dgm:prSet presAssocID="{33C29ED2-67BC-4ECC-9A0B-4D7A7E467C32}" presName="hierChild3" presStyleCnt="0"/>
      <dgm:spPr/>
      <dgm:t>
        <a:bodyPr/>
        <a:lstStyle/>
        <a:p>
          <a:endParaRPr lang="en-US"/>
        </a:p>
      </dgm:t>
    </dgm:pt>
  </dgm:ptLst>
  <dgm:cxnLst>
    <dgm:cxn modelId="{C158E4B4-82DE-4D8A-AF24-BA6D9453AA18}" type="presOf" srcId="{33C29ED2-67BC-4ECC-9A0B-4D7A7E467C32}" destId="{D7FE6A8C-63F5-493F-9267-A5A378C0651E}" srcOrd="0" destOrd="0" presId="urn:microsoft.com/office/officeart/2008/layout/HalfCircleOrganizationChart"/>
    <dgm:cxn modelId="{5751EFC4-4BDC-46DB-B745-DD1129098AF6}" type="presOf" srcId="{C7D25BAF-9564-4A3E-AA32-84FC094F781B}" destId="{AAF52AE9-17E6-441E-B8EE-97AB2EA764CB}" srcOrd="0" destOrd="0" presId="urn:microsoft.com/office/officeart/2008/layout/HalfCircleOrganizationChart"/>
    <dgm:cxn modelId="{DF8A0BB2-C136-4792-A01E-9D2D6A6C3C93}" type="presOf" srcId="{367DE648-7098-46D6-AD36-456F8397C70A}" destId="{BFE9A593-5D22-4170-81AD-1B3A1C4883E7}" srcOrd="0" destOrd="0" presId="urn:microsoft.com/office/officeart/2008/layout/HalfCircleOrganizationChart"/>
    <dgm:cxn modelId="{90B19EEF-5AA4-44E7-ACC4-4D7039E6C1F1}" type="presOf" srcId="{33C29ED2-67BC-4ECC-9A0B-4D7A7E467C32}" destId="{37660F82-4C66-4DD8-95C2-356BDD55E772}" srcOrd="1" destOrd="0" presId="urn:microsoft.com/office/officeart/2008/layout/HalfCircleOrganizationChart"/>
    <dgm:cxn modelId="{3927A590-4261-4841-A7D8-4E2B66870803}" type="presOf" srcId="{2F721CCA-74B0-442A-9A0A-5C512AC01E6D}" destId="{E16F624D-D172-41F0-B417-AED292F16CA4}" srcOrd="0" destOrd="0" presId="urn:microsoft.com/office/officeart/2008/layout/HalfCircleOrganizationChart"/>
    <dgm:cxn modelId="{D08071AE-9904-4725-AAAB-E6271DA2C279}" type="presOf" srcId="{A1A6FCF1-AA28-4E75-A66F-A764A1BDBBED}" destId="{554E1CB9-DA70-4F4D-BDF7-A6F4CDE5CE4A}" srcOrd="0" destOrd="0" presId="urn:microsoft.com/office/officeart/2008/layout/HalfCircleOrganizationChart"/>
    <dgm:cxn modelId="{B01891C0-CCA6-45D6-ADD7-02CF3F067E9F}" type="presOf" srcId="{4AC11135-9167-4F34-83BB-DC3C62419B8A}" destId="{F743E964-F34C-4EA6-8E20-A8B2701554BE}" srcOrd="1" destOrd="0" presId="urn:microsoft.com/office/officeart/2008/layout/HalfCircleOrganizationChart"/>
    <dgm:cxn modelId="{F1EC5FD3-64E8-459B-AA51-A1D3DD0B071F}" type="presOf" srcId="{4AC11135-9167-4F34-83BB-DC3C62419B8A}" destId="{B246DF06-AEC6-485E-9B17-6F35F0595973}" srcOrd="0" destOrd="0" presId="urn:microsoft.com/office/officeart/2008/layout/HalfCircleOrganizationChart"/>
    <dgm:cxn modelId="{CC25F57E-E044-4089-96C5-95ADAD237C6B}" type="presOf" srcId="{46AA701C-B92F-46F1-A1CE-13C55E9C01F7}" destId="{4F935480-CADB-4BC8-AE33-9E533B02D26B}" srcOrd="0" destOrd="0" presId="urn:microsoft.com/office/officeart/2008/layout/HalfCircleOrganizationChart"/>
    <dgm:cxn modelId="{F0CAF101-5BEF-470F-A925-B22BB5E0311C}" srcId="{C7D25BAF-9564-4A3E-AA32-84FC094F781B}" destId="{33C29ED2-67BC-4ECC-9A0B-4D7A7E467C32}" srcOrd="0" destOrd="0" parTransId="{51A6CCC3-A1AB-45BF-BC91-51182FD3C91D}" sibTransId="{76258F9D-401F-40C1-A23F-B89BC26EB0A9}"/>
    <dgm:cxn modelId="{956311FA-B876-49B8-BF6A-63A57311EE92}" srcId="{33C29ED2-67BC-4ECC-9A0B-4D7A7E467C32}" destId="{4AC11135-9167-4F34-83BB-DC3C62419B8A}" srcOrd="2" destOrd="0" parTransId="{A1A6FCF1-AA28-4E75-A66F-A764A1BDBBED}" sibTransId="{7202D02E-1B13-4818-AB67-699066B212ED}"/>
    <dgm:cxn modelId="{2E30BB4A-DF68-4F3D-A8D0-95F84C34ED8A}" type="presOf" srcId="{193690EC-F5D5-417B-BFFD-11711B3381AB}" destId="{8E8B599E-55AB-44CF-952A-2C987F312783}" srcOrd="0" destOrd="0" presId="urn:microsoft.com/office/officeart/2008/layout/HalfCircleOrganizationChart"/>
    <dgm:cxn modelId="{031D050F-5D67-42A1-A076-4749C55F8307}" srcId="{33C29ED2-67BC-4ECC-9A0B-4D7A7E467C32}" destId="{46AA701C-B92F-46F1-A1CE-13C55E9C01F7}" srcOrd="0" destOrd="0" parTransId="{367DE648-7098-46D6-AD36-456F8397C70A}" sibTransId="{FCA4E961-F76E-43F4-878D-0895790DD21E}"/>
    <dgm:cxn modelId="{283C1500-5472-4733-A1B3-490418F450DD}" type="presOf" srcId="{46AA701C-B92F-46F1-A1CE-13C55E9C01F7}" destId="{FB7A171A-76DC-452E-961D-AFF8FD375EA8}" srcOrd="1" destOrd="0" presId="urn:microsoft.com/office/officeart/2008/layout/HalfCircleOrganizationChart"/>
    <dgm:cxn modelId="{2B69B2FE-491D-4459-AD38-8E316E33FDE0}" type="presOf" srcId="{193690EC-F5D5-417B-BFFD-11711B3381AB}" destId="{FA33D965-19B9-40D7-B265-3A637D1EC378}" srcOrd="1" destOrd="0" presId="urn:microsoft.com/office/officeart/2008/layout/HalfCircleOrganizationChart"/>
    <dgm:cxn modelId="{66426721-4BE6-428F-9E83-25448011F9C7}" srcId="{33C29ED2-67BC-4ECC-9A0B-4D7A7E467C32}" destId="{193690EC-F5D5-417B-BFFD-11711B3381AB}" srcOrd="1" destOrd="0" parTransId="{2F721CCA-74B0-442A-9A0A-5C512AC01E6D}" sibTransId="{0BB92C62-6C6C-44BD-9F44-1AB91CD87DBC}"/>
    <dgm:cxn modelId="{A12F38B3-39B0-4577-A7EB-DBF9ED205A49}" type="presParOf" srcId="{AAF52AE9-17E6-441E-B8EE-97AB2EA764CB}" destId="{8984C342-7979-4861-BAFB-47F927F020E5}" srcOrd="0" destOrd="0" presId="urn:microsoft.com/office/officeart/2008/layout/HalfCircleOrganizationChart"/>
    <dgm:cxn modelId="{6A35CE4C-0C54-4640-AD3B-74F03C5B0BDB}" type="presParOf" srcId="{8984C342-7979-4861-BAFB-47F927F020E5}" destId="{956AE1CE-D7D9-4687-9588-E2381D639750}" srcOrd="0" destOrd="0" presId="urn:microsoft.com/office/officeart/2008/layout/HalfCircleOrganizationChart"/>
    <dgm:cxn modelId="{7B9FE145-06A6-450F-8725-D42FAF3C2D7D}" type="presParOf" srcId="{956AE1CE-D7D9-4687-9588-E2381D639750}" destId="{D7FE6A8C-63F5-493F-9267-A5A378C0651E}" srcOrd="0" destOrd="0" presId="urn:microsoft.com/office/officeart/2008/layout/HalfCircleOrganizationChart"/>
    <dgm:cxn modelId="{EAFC945C-5F9C-4863-9E85-88D29D429D3B}" type="presParOf" srcId="{956AE1CE-D7D9-4687-9588-E2381D639750}" destId="{53E0D23A-D311-4EC2-8864-5B3213AB36C3}" srcOrd="1" destOrd="0" presId="urn:microsoft.com/office/officeart/2008/layout/HalfCircleOrganizationChart"/>
    <dgm:cxn modelId="{CEF77CEE-7276-4F92-B9FC-6EB0E0832706}" type="presParOf" srcId="{956AE1CE-D7D9-4687-9588-E2381D639750}" destId="{1045A2E8-220E-4588-962D-F962DFF171BC}" srcOrd="2" destOrd="0" presId="urn:microsoft.com/office/officeart/2008/layout/HalfCircleOrganizationChart"/>
    <dgm:cxn modelId="{D3CC7A05-01F4-4D4B-9C91-CEB1DD9E035D}" type="presParOf" srcId="{956AE1CE-D7D9-4687-9588-E2381D639750}" destId="{37660F82-4C66-4DD8-95C2-356BDD55E772}" srcOrd="3" destOrd="0" presId="urn:microsoft.com/office/officeart/2008/layout/HalfCircleOrganizationChart"/>
    <dgm:cxn modelId="{DA2F903C-98F1-441E-B58E-96B1C2EB5A06}" type="presParOf" srcId="{8984C342-7979-4861-BAFB-47F927F020E5}" destId="{4372A3BC-28F4-4857-846C-10D2EE23F48C}" srcOrd="1" destOrd="0" presId="urn:microsoft.com/office/officeart/2008/layout/HalfCircleOrganizationChart"/>
    <dgm:cxn modelId="{F500793A-8FAC-46AD-978C-EDC32A9EEB45}" type="presParOf" srcId="{4372A3BC-28F4-4857-846C-10D2EE23F48C}" destId="{BFE9A593-5D22-4170-81AD-1B3A1C4883E7}" srcOrd="0" destOrd="0" presId="urn:microsoft.com/office/officeart/2008/layout/HalfCircleOrganizationChart"/>
    <dgm:cxn modelId="{0953C25A-CAEC-4B99-B02A-DA6D4B7DDE94}" type="presParOf" srcId="{4372A3BC-28F4-4857-846C-10D2EE23F48C}" destId="{2A564BF4-DA6D-4543-AC49-22A92CC5E990}" srcOrd="1" destOrd="0" presId="urn:microsoft.com/office/officeart/2008/layout/HalfCircleOrganizationChart"/>
    <dgm:cxn modelId="{3120679F-2AD1-4522-A539-8445443D9B10}" type="presParOf" srcId="{2A564BF4-DA6D-4543-AC49-22A92CC5E990}" destId="{0464DDDF-1B92-4779-85E4-EDB49817B9FE}" srcOrd="0" destOrd="0" presId="urn:microsoft.com/office/officeart/2008/layout/HalfCircleOrganizationChart"/>
    <dgm:cxn modelId="{00ADD94A-5A2A-4E56-99EB-5842A1B5991F}" type="presParOf" srcId="{0464DDDF-1B92-4779-85E4-EDB49817B9FE}" destId="{4F935480-CADB-4BC8-AE33-9E533B02D26B}" srcOrd="0" destOrd="0" presId="urn:microsoft.com/office/officeart/2008/layout/HalfCircleOrganizationChart"/>
    <dgm:cxn modelId="{3D0FB121-5617-4448-B4E4-3F3E584B2CC5}" type="presParOf" srcId="{0464DDDF-1B92-4779-85E4-EDB49817B9FE}" destId="{5DA98549-A953-4498-A16C-944008C6E8AB}" srcOrd="1" destOrd="0" presId="urn:microsoft.com/office/officeart/2008/layout/HalfCircleOrganizationChart"/>
    <dgm:cxn modelId="{8A72E7E2-2DB0-44F4-96F0-0074C1B09495}" type="presParOf" srcId="{0464DDDF-1B92-4779-85E4-EDB49817B9FE}" destId="{2DB6C3DC-96E6-4F45-BD80-152A5878809D}" srcOrd="2" destOrd="0" presId="urn:microsoft.com/office/officeart/2008/layout/HalfCircleOrganizationChart"/>
    <dgm:cxn modelId="{E3B02F61-398D-4FA5-96B8-29745508F264}" type="presParOf" srcId="{0464DDDF-1B92-4779-85E4-EDB49817B9FE}" destId="{FB7A171A-76DC-452E-961D-AFF8FD375EA8}" srcOrd="3" destOrd="0" presId="urn:microsoft.com/office/officeart/2008/layout/HalfCircleOrganizationChart"/>
    <dgm:cxn modelId="{C5F542D8-7BD9-45AD-A79E-432CF3509E04}" type="presParOf" srcId="{2A564BF4-DA6D-4543-AC49-22A92CC5E990}" destId="{13D17961-4D11-4504-B065-8D980DBE933B}" srcOrd="1" destOrd="0" presId="urn:microsoft.com/office/officeart/2008/layout/HalfCircleOrganizationChart"/>
    <dgm:cxn modelId="{11404875-A66C-421C-A9DD-A273A453770F}" type="presParOf" srcId="{2A564BF4-DA6D-4543-AC49-22A92CC5E990}" destId="{A8BD0212-A2FD-4BC0-8D47-635A313DF909}" srcOrd="2" destOrd="0" presId="urn:microsoft.com/office/officeart/2008/layout/HalfCircleOrganizationChart"/>
    <dgm:cxn modelId="{DA6EADFE-8047-4D62-BB92-456ED90B9696}" type="presParOf" srcId="{4372A3BC-28F4-4857-846C-10D2EE23F48C}" destId="{E16F624D-D172-41F0-B417-AED292F16CA4}" srcOrd="2" destOrd="0" presId="urn:microsoft.com/office/officeart/2008/layout/HalfCircleOrganizationChart"/>
    <dgm:cxn modelId="{C30C3645-4C01-4F42-8D74-F669ECE9EC2D}" type="presParOf" srcId="{4372A3BC-28F4-4857-846C-10D2EE23F48C}" destId="{411B0B68-CEDC-4DDC-9B54-0D788018F039}" srcOrd="3" destOrd="0" presId="urn:microsoft.com/office/officeart/2008/layout/HalfCircleOrganizationChart"/>
    <dgm:cxn modelId="{6EEA84BE-2E0A-4ADC-B6A9-CB7D3EDA8A16}" type="presParOf" srcId="{411B0B68-CEDC-4DDC-9B54-0D788018F039}" destId="{03E29AC0-4DDD-42B7-BCED-A5454AEE5068}" srcOrd="0" destOrd="0" presId="urn:microsoft.com/office/officeart/2008/layout/HalfCircleOrganizationChart"/>
    <dgm:cxn modelId="{156EC359-7C60-44BD-AD6B-75F7902629F6}" type="presParOf" srcId="{03E29AC0-4DDD-42B7-BCED-A5454AEE5068}" destId="{8E8B599E-55AB-44CF-952A-2C987F312783}" srcOrd="0" destOrd="0" presId="urn:microsoft.com/office/officeart/2008/layout/HalfCircleOrganizationChart"/>
    <dgm:cxn modelId="{3638A05A-7B2D-4CD2-A04F-FABF0FE7263B}" type="presParOf" srcId="{03E29AC0-4DDD-42B7-BCED-A5454AEE5068}" destId="{C7DAB1D5-9AF4-4EB4-9BD0-7CD785662460}" srcOrd="1" destOrd="0" presId="urn:microsoft.com/office/officeart/2008/layout/HalfCircleOrganizationChart"/>
    <dgm:cxn modelId="{7D2B3E29-4CC0-4C3C-AF55-F09187DABEE4}" type="presParOf" srcId="{03E29AC0-4DDD-42B7-BCED-A5454AEE5068}" destId="{196BFB3B-BE85-434A-8961-F118A0FABC4E}" srcOrd="2" destOrd="0" presId="urn:microsoft.com/office/officeart/2008/layout/HalfCircleOrganizationChart"/>
    <dgm:cxn modelId="{57498AD4-1D5D-4662-8D62-8D94CD37732C}" type="presParOf" srcId="{03E29AC0-4DDD-42B7-BCED-A5454AEE5068}" destId="{FA33D965-19B9-40D7-B265-3A637D1EC378}" srcOrd="3" destOrd="0" presId="urn:microsoft.com/office/officeart/2008/layout/HalfCircleOrganizationChart"/>
    <dgm:cxn modelId="{F15DED4E-5945-4556-86FD-5321B9739A8B}" type="presParOf" srcId="{411B0B68-CEDC-4DDC-9B54-0D788018F039}" destId="{26CF1676-72E4-4774-A69C-D10640D34F5F}" srcOrd="1" destOrd="0" presId="urn:microsoft.com/office/officeart/2008/layout/HalfCircleOrganizationChart"/>
    <dgm:cxn modelId="{5960318A-6279-458B-9303-F0ADC85C5670}" type="presParOf" srcId="{411B0B68-CEDC-4DDC-9B54-0D788018F039}" destId="{2BDD1D8D-6E0B-4957-B252-0C965172EC56}" srcOrd="2" destOrd="0" presId="urn:microsoft.com/office/officeart/2008/layout/HalfCircleOrganizationChart"/>
    <dgm:cxn modelId="{5198F2F3-1121-4116-94C7-C38419CB2909}" type="presParOf" srcId="{4372A3BC-28F4-4857-846C-10D2EE23F48C}" destId="{554E1CB9-DA70-4F4D-BDF7-A6F4CDE5CE4A}" srcOrd="4" destOrd="0" presId="urn:microsoft.com/office/officeart/2008/layout/HalfCircleOrganizationChart"/>
    <dgm:cxn modelId="{55CCD17F-26BB-42C3-AFDC-2873B553C5E7}" type="presParOf" srcId="{4372A3BC-28F4-4857-846C-10D2EE23F48C}" destId="{E048DE2A-DA43-442C-AC57-F0AACB70F5C9}" srcOrd="5" destOrd="0" presId="urn:microsoft.com/office/officeart/2008/layout/HalfCircleOrganizationChart"/>
    <dgm:cxn modelId="{A3879787-8BA4-4747-BD6C-18091C3412A9}" type="presParOf" srcId="{E048DE2A-DA43-442C-AC57-F0AACB70F5C9}" destId="{465BDFB0-2C97-411F-9AE8-8C7F7B1DF6E9}" srcOrd="0" destOrd="0" presId="urn:microsoft.com/office/officeart/2008/layout/HalfCircleOrganizationChart"/>
    <dgm:cxn modelId="{6D396BC6-3FD2-40B3-B0F2-98602F6F8D50}" type="presParOf" srcId="{465BDFB0-2C97-411F-9AE8-8C7F7B1DF6E9}" destId="{B246DF06-AEC6-485E-9B17-6F35F0595973}" srcOrd="0" destOrd="0" presId="urn:microsoft.com/office/officeart/2008/layout/HalfCircleOrganizationChart"/>
    <dgm:cxn modelId="{71D282A7-78A3-480C-B8BF-12F5F1DC339F}" type="presParOf" srcId="{465BDFB0-2C97-411F-9AE8-8C7F7B1DF6E9}" destId="{A6A66C05-991E-43E3-B222-F8EA7698CFDE}" srcOrd="1" destOrd="0" presId="urn:microsoft.com/office/officeart/2008/layout/HalfCircleOrganizationChart"/>
    <dgm:cxn modelId="{0837B859-FE7B-4ECB-B8F7-83D4F7FD45B4}" type="presParOf" srcId="{465BDFB0-2C97-411F-9AE8-8C7F7B1DF6E9}" destId="{319F67D3-BB73-461B-AEEE-D51F9950E417}" srcOrd="2" destOrd="0" presId="urn:microsoft.com/office/officeart/2008/layout/HalfCircleOrganizationChart"/>
    <dgm:cxn modelId="{0DEC6642-A67C-4227-8CF1-DDB95DB86D5D}" type="presParOf" srcId="{465BDFB0-2C97-411F-9AE8-8C7F7B1DF6E9}" destId="{F743E964-F34C-4EA6-8E20-A8B2701554BE}" srcOrd="3" destOrd="0" presId="urn:microsoft.com/office/officeart/2008/layout/HalfCircleOrganizationChart"/>
    <dgm:cxn modelId="{681795EF-8392-40DF-9342-8CE8A5329C87}" type="presParOf" srcId="{E048DE2A-DA43-442C-AC57-F0AACB70F5C9}" destId="{77D5D8BE-E37F-426F-BF81-2B6B0DDC4C06}" srcOrd="1" destOrd="0" presId="urn:microsoft.com/office/officeart/2008/layout/HalfCircleOrganizationChart"/>
    <dgm:cxn modelId="{9172C79A-D774-42B4-A8C5-7C941BF35DB3}" type="presParOf" srcId="{E048DE2A-DA43-442C-AC57-F0AACB70F5C9}" destId="{D47A1DFC-E6D2-4C64-930C-D46775DDD151}" srcOrd="2" destOrd="0" presId="urn:microsoft.com/office/officeart/2008/layout/HalfCircleOrganizationChart"/>
    <dgm:cxn modelId="{1A09E0D7-FD7D-43F5-B56C-13BB302F51EF}" type="presParOf" srcId="{8984C342-7979-4861-BAFB-47F927F020E5}" destId="{B27AA118-F6FF-40AA-8417-A5C14C14BE55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68B491-873A-4430-85C2-1EC179375797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97897A-A666-4F1F-AB53-ADC1118E7332}">
      <dgm:prSet custT="1"/>
      <dgm:spPr/>
      <dgm:t>
        <a:bodyPr/>
        <a:lstStyle/>
        <a:p>
          <a:pPr rtl="0"/>
          <a:r>
            <a:rPr lang="hr-HR" sz="2400" b="1" dirty="0" smtClean="0">
              <a:solidFill>
                <a:srgbClr val="C00000"/>
              </a:solidFill>
            </a:rPr>
            <a:t>OPĆI CILJ</a:t>
          </a:r>
          <a:endParaRPr lang="hr-HR" sz="2400" dirty="0">
            <a:solidFill>
              <a:srgbClr val="C00000"/>
            </a:solidFill>
          </a:endParaRPr>
        </a:p>
      </dgm:t>
    </dgm:pt>
    <dgm:pt modelId="{465654E8-B9BB-4329-9BD9-21714BA33D0A}" type="parTrans" cxnId="{A74C5022-5B84-4BD0-8F61-9CB8504C23E3}">
      <dgm:prSet/>
      <dgm:spPr/>
      <dgm:t>
        <a:bodyPr/>
        <a:lstStyle/>
        <a:p>
          <a:endParaRPr lang="en-US"/>
        </a:p>
      </dgm:t>
    </dgm:pt>
    <dgm:pt modelId="{9C3317D8-FC6E-4A6B-AD00-2F965F1275F8}" type="sibTrans" cxnId="{A74C5022-5B84-4BD0-8F61-9CB8504C23E3}">
      <dgm:prSet/>
      <dgm:spPr/>
      <dgm:t>
        <a:bodyPr/>
        <a:lstStyle/>
        <a:p>
          <a:endParaRPr lang="en-US"/>
        </a:p>
      </dgm:t>
    </dgm:pt>
    <dgm:pt modelId="{A62D06AB-C733-43EB-AC7B-0A17DF5CEA65}">
      <dgm:prSet custT="1"/>
      <dgm:spPr/>
      <dgm:t>
        <a:bodyPr/>
        <a:lstStyle/>
        <a:p>
          <a:pPr algn="l" rtl="0"/>
          <a:r>
            <a:rPr lang="hr-HR" sz="2400" b="1" dirty="0" smtClean="0"/>
            <a:t>Povećanje </a:t>
          </a:r>
          <a:r>
            <a:rPr lang="hr-HR" sz="2400" b="1" dirty="0" err="1" smtClean="0"/>
            <a:t>zapošljivosti</a:t>
          </a:r>
          <a:r>
            <a:rPr lang="hr-HR" sz="2400" b="1" dirty="0" smtClean="0"/>
            <a:t> ranjivih skupina </a:t>
          </a:r>
          <a:r>
            <a:rPr lang="hr-HR" sz="2400" dirty="0" smtClean="0"/>
            <a:t>kroz stručno usavršavanje i obrazovanje s ciljem integracije na tržište rada u sektoru turizma i ugostiteljstva</a:t>
          </a:r>
          <a:endParaRPr lang="hr-HR" sz="2400" dirty="0"/>
        </a:p>
      </dgm:t>
    </dgm:pt>
    <dgm:pt modelId="{A22F273B-2D3E-4737-B48E-289EE2089A2E}" type="parTrans" cxnId="{42E6097E-3433-4ED7-80B7-9858DCE67315}">
      <dgm:prSet/>
      <dgm:spPr/>
      <dgm:t>
        <a:bodyPr/>
        <a:lstStyle/>
        <a:p>
          <a:endParaRPr lang="en-US"/>
        </a:p>
      </dgm:t>
    </dgm:pt>
    <dgm:pt modelId="{5C98DE63-0F7B-4735-AEAB-747B80CBEF91}" type="sibTrans" cxnId="{42E6097E-3433-4ED7-80B7-9858DCE67315}">
      <dgm:prSet/>
      <dgm:spPr/>
      <dgm:t>
        <a:bodyPr/>
        <a:lstStyle/>
        <a:p>
          <a:endParaRPr lang="en-US"/>
        </a:p>
      </dgm:t>
    </dgm:pt>
    <dgm:pt modelId="{9F6ADD65-0F9A-4932-AD1D-A7838EFFBBB7}" type="pres">
      <dgm:prSet presAssocID="{8768B491-873A-4430-85C2-1EC179375797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C09F759-D718-4AF0-8215-961B69A223AF}" type="pres">
      <dgm:prSet presAssocID="{4297897A-A666-4F1F-AB53-ADC1118E7332}" presName="composite" presStyleCnt="0"/>
      <dgm:spPr/>
    </dgm:pt>
    <dgm:pt modelId="{3E2A7886-647B-48B4-98C1-DC688D8628E2}" type="pres">
      <dgm:prSet presAssocID="{4297897A-A666-4F1F-AB53-ADC1118E7332}" presName="BackAccent" presStyleLbl="bgShp" presStyleIdx="0" presStyleCnt="1"/>
      <dgm:spPr/>
    </dgm:pt>
    <dgm:pt modelId="{AC188E57-09F3-4F64-8632-006976F67322}" type="pres">
      <dgm:prSet presAssocID="{4297897A-A666-4F1F-AB53-ADC1118E7332}" presName="Accent" presStyleLbl="alignNode1" presStyleIdx="0" presStyleCnt="1"/>
      <dgm:spPr/>
    </dgm:pt>
    <dgm:pt modelId="{DA8A55AA-94C9-4BC4-864A-CF1F39D8A71D}" type="pres">
      <dgm:prSet presAssocID="{4297897A-A666-4F1F-AB53-ADC1118E7332}" presName="Child" presStyleLbl="revTx" presStyleIdx="0" presStyleCnt="2" custScaleX="2129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84A7CA-F6AF-48C7-BEF0-FEA5620C9E9F}" type="pres">
      <dgm:prSet presAssocID="{4297897A-A666-4F1F-AB53-ADC1118E7332}" presName="Parent" presStyleLbl="revTx" presStyleIdx="1" presStyleCnt="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4C5022-5B84-4BD0-8F61-9CB8504C23E3}" srcId="{8768B491-873A-4430-85C2-1EC179375797}" destId="{4297897A-A666-4F1F-AB53-ADC1118E7332}" srcOrd="0" destOrd="0" parTransId="{465654E8-B9BB-4329-9BD9-21714BA33D0A}" sibTransId="{9C3317D8-FC6E-4A6B-AD00-2F965F1275F8}"/>
    <dgm:cxn modelId="{FF97F527-840A-4FA2-A4F7-814C63280DA7}" type="presOf" srcId="{A62D06AB-C733-43EB-AC7B-0A17DF5CEA65}" destId="{DA8A55AA-94C9-4BC4-864A-CF1F39D8A71D}" srcOrd="0" destOrd="0" presId="urn:microsoft.com/office/officeart/2008/layout/IncreasingCircleProcess"/>
    <dgm:cxn modelId="{A6F4C5A0-7159-4DF1-86E6-43EDACE015DC}" type="presOf" srcId="{4297897A-A666-4F1F-AB53-ADC1118E7332}" destId="{3584A7CA-F6AF-48C7-BEF0-FEA5620C9E9F}" srcOrd="0" destOrd="0" presId="urn:microsoft.com/office/officeart/2008/layout/IncreasingCircleProcess"/>
    <dgm:cxn modelId="{42E6097E-3433-4ED7-80B7-9858DCE67315}" srcId="{4297897A-A666-4F1F-AB53-ADC1118E7332}" destId="{A62D06AB-C733-43EB-AC7B-0A17DF5CEA65}" srcOrd="0" destOrd="0" parTransId="{A22F273B-2D3E-4737-B48E-289EE2089A2E}" sibTransId="{5C98DE63-0F7B-4735-AEAB-747B80CBEF91}"/>
    <dgm:cxn modelId="{D633FC66-451D-46AC-A970-C6EADC83A08B}" type="presOf" srcId="{8768B491-873A-4430-85C2-1EC179375797}" destId="{9F6ADD65-0F9A-4932-AD1D-A7838EFFBBB7}" srcOrd="0" destOrd="0" presId="urn:microsoft.com/office/officeart/2008/layout/IncreasingCircleProcess"/>
    <dgm:cxn modelId="{89CD5DA7-C0E8-4852-924F-5D8805E0D4A9}" type="presParOf" srcId="{9F6ADD65-0F9A-4932-AD1D-A7838EFFBBB7}" destId="{9C09F759-D718-4AF0-8215-961B69A223AF}" srcOrd="0" destOrd="0" presId="urn:microsoft.com/office/officeart/2008/layout/IncreasingCircleProcess"/>
    <dgm:cxn modelId="{DFABEA64-2C9B-4409-906B-F9ED7BCC66DF}" type="presParOf" srcId="{9C09F759-D718-4AF0-8215-961B69A223AF}" destId="{3E2A7886-647B-48B4-98C1-DC688D8628E2}" srcOrd="0" destOrd="0" presId="urn:microsoft.com/office/officeart/2008/layout/IncreasingCircleProcess"/>
    <dgm:cxn modelId="{6DDCA7DC-ABA7-4C86-BB5D-7C0B7276E9CA}" type="presParOf" srcId="{9C09F759-D718-4AF0-8215-961B69A223AF}" destId="{AC188E57-09F3-4F64-8632-006976F67322}" srcOrd="1" destOrd="0" presId="urn:microsoft.com/office/officeart/2008/layout/IncreasingCircleProcess"/>
    <dgm:cxn modelId="{AF32F8E8-745C-425E-85FC-C06E790FF335}" type="presParOf" srcId="{9C09F759-D718-4AF0-8215-961B69A223AF}" destId="{DA8A55AA-94C9-4BC4-864A-CF1F39D8A71D}" srcOrd="2" destOrd="0" presId="urn:microsoft.com/office/officeart/2008/layout/IncreasingCircleProcess"/>
    <dgm:cxn modelId="{7016DC0C-0B7B-404D-AEAC-1D20FB027219}" type="presParOf" srcId="{9C09F759-D718-4AF0-8215-961B69A223AF}" destId="{3584A7CA-F6AF-48C7-BEF0-FEA5620C9E9F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B01F38-0135-4309-A2D4-CD3AA22E073B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91AF74-ACD8-47D8-8730-4B162E778B92}">
      <dgm:prSet custT="1"/>
      <dgm:spPr/>
      <dgm:t>
        <a:bodyPr/>
        <a:lstStyle/>
        <a:p>
          <a:pPr rtl="0"/>
          <a:r>
            <a:rPr lang="hr-HR" sz="2400" b="1" dirty="0" smtClean="0">
              <a:solidFill>
                <a:srgbClr val="C00000"/>
              </a:solidFill>
            </a:rPr>
            <a:t>SPECIFIČNI CILJEVI</a:t>
          </a:r>
          <a:endParaRPr lang="hr-HR" sz="2400" dirty="0">
            <a:solidFill>
              <a:srgbClr val="C00000"/>
            </a:solidFill>
          </a:endParaRPr>
        </a:p>
      </dgm:t>
    </dgm:pt>
    <dgm:pt modelId="{F83EB5C8-E446-473F-BD2A-A42ECA36E9C5}" type="parTrans" cxnId="{97F33344-C9DC-4643-B549-6D218C8B8199}">
      <dgm:prSet/>
      <dgm:spPr/>
      <dgm:t>
        <a:bodyPr/>
        <a:lstStyle/>
        <a:p>
          <a:endParaRPr lang="en-US"/>
        </a:p>
      </dgm:t>
    </dgm:pt>
    <dgm:pt modelId="{45EDF64E-98E4-48D7-BE69-537F6AE81431}" type="sibTrans" cxnId="{97F33344-C9DC-4643-B549-6D218C8B8199}">
      <dgm:prSet/>
      <dgm:spPr/>
      <dgm:t>
        <a:bodyPr/>
        <a:lstStyle/>
        <a:p>
          <a:endParaRPr lang="en-US"/>
        </a:p>
      </dgm:t>
    </dgm:pt>
    <dgm:pt modelId="{8DD3E4B5-4189-40A0-9328-A7ED34470F89}">
      <dgm:prSet custT="1"/>
      <dgm:spPr/>
      <dgm:t>
        <a:bodyPr/>
        <a:lstStyle/>
        <a:p>
          <a:pPr algn="l" rtl="0"/>
          <a:r>
            <a:rPr lang="hr-HR" sz="2400" b="1" dirty="0" smtClean="0"/>
            <a:t>1. Razvoj i stjecanje stručnih znanja OSI potrebnih za rad u sektoru turizma i ugostiteljstva </a:t>
          </a:r>
          <a:r>
            <a:rPr lang="hr-HR" sz="2400" dirty="0" smtClean="0"/>
            <a:t>kroz provedbu organizirane nastave po postojećim i/ili unaprijeđenim neformalnim obrazovnim programima</a:t>
          </a:r>
        </a:p>
        <a:p>
          <a:pPr algn="l" rtl="0"/>
          <a:r>
            <a:rPr lang="hr-HR" sz="2400" b="1" dirty="0" smtClean="0"/>
            <a:t>2. Promocija pristupa tržištu rada u sektoru turizma i ugostiteljstva za OSI</a:t>
          </a:r>
          <a:endParaRPr lang="hr-HR" sz="2400" b="1" dirty="0"/>
        </a:p>
      </dgm:t>
    </dgm:pt>
    <dgm:pt modelId="{7057E648-56CC-42E1-B79F-8475E6282DF6}" type="parTrans" cxnId="{B71B06FE-303F-4D0C-B67E-F646C6BCB843}">
      <dgm:prSet/>
      <dgm:spPr/>
      <dgm:t>
        <a:bodyPr/>
        <a:lstStyle/>
        <a:p>
          <a:endParaRPr lang="en-US"/>
        </a:p>
      </dgm:t>
    </dgm:pt>
    <dgm:pt modelId="{1E8AC8F4-B1D4-4472-AD35-9EA27AD29AFA}" type="sibTrans" cxnId="{B71B06FE-303F-4D0C-B67E-F646C6BCB843}">
      <dgm:prSet/>
      <dgm:spPr/>
      <dgm:t>
        <a:bodyPr/>
        <a:lstStyle/>
        <a:p>
          <a:endParaRPr lang="en-US"/>
        </a:p>
      </dgm:t>
    </dgm:pt>
    <dgm:pt modelId="{79A891A2-6B03-4542-A8E3-1241969CF961}" type="pres">
      <dgm:prSet presAssocID="{EEB01F38-0135-4309-A2D4-CD3AA22E073B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F1F3811-9C3D-4A70-B0A9-2F7AB98D255A}" type="pres">
      <dgm:prSet presAssocID="{FD91AF74-ACD8-47D8-8730-4B162E778B92}" presName="composite" presStyleCnt="0"/>
      <dgm:spPr/>
    </dgm:pt>
    <dgm:pt modelId="{BFED9EBD-4313-4A26-B4AB-E178D82571F3}" type="pres">
      <dgm:prSet presAssocID="{FD91AF74-ACD8-47D8-8730-4B162E778B92}" presName="BackAccent" presStyleLbl="bgShp" presStyleIdx="0" presStyleCnt="1"/>
      <dgm:spPr/>
    </dgm:pt>
    <dgm:pt modelId="{CE0EA9E8-0419-4750-A06D-E81A11761575}" type="pres">
      <dgm:prSet presAssocID="{FD91AF74-ACD8-47D8-8730-4B162E778B92}" presName="Accent" presStyleLbl="alignNode1" presStyleIdx="0" presStyleCnt="1"/>
      <dgm:spPr/>
    </dgm:pt>
    <dgm:pt modelId="{2514F9A4-E850-4B27-BEFA-360079DF4E81}" type="pres">
      <dgm:prSet presAssocID="{FD91AF74-ACD8-47D8-8730-4B162E778B92}" presName="Child" presStyleLbl="revTx" presStyleIdx="0" presStyleCnt="2" custScaleX="2191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4124CE-B6D3-4AFE-9630-20C5D74DD072}" type="pres">
      <dgm:prSet presAssocID="{FD91AF74-ACD8-47D8-8730-4B162E778B92}" presName="Parent" presStyleLbl="revTx" presStyleIdx="1" presStyleCnt="2" custScaleX="11048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3E0634-8041-42F9-AD82-EF79056C7CAA}" type="presOf" srcId="{8DD3E4B5-4189-40A0-9328-A7ED34470F89}" destId="{2514F9A4-E850-4B27-BEFA-360079DF4E81}" srcOrd="0" destOrd="0" presId="urn:microsoft.com/office/officeart/2008/layout/IncreasingCircleProcess"/>
    <dgm:cxn modelId="{302D1272-DE15-4648-9042-140393895AB3}" type="presOf" srcId="{EEB01F38-0135-4309-A2D4-CD3AA22E073B}" destId="{79A891A2-6B03-4542-A8E3-1241969CF961}" srcOrd="0" destOrd="0" presId="urn:microsoft.com/office/officeart/2008/layout/IncreasingCircleProcess"/>
    <dgm:cxn modelId="{B71B06FE-303F-4D0C-B67E-F646C6BCB843}" srcId="{FD91AF74-ACD8-47D8-8730-4B162E778B92}" destId="{8DD3E4B5-4189-40A0-9328-A7ED34470F89}" srcOrd="0" destOrd="0" parTransId="{7057E648-56CC-42E1-B79F-8475E6282DF6}" sibTransId="{1E8AC8F4-B1D4-4472-AD35-9EA27AD29AFA}"/>
    <dgm:cxn modelId="{97F33344-C9DC-4643-B549-6D218C8B8199}" srcId="{EEB01F38-0135-4309-A2D4-CD3AA22E073B}" destId="{FD91AF74-ACD8-47D8-8730-4B162E778B92}" srcOrd="0" destOrd="0" parTransId="{F83EB5C8-E446-473F-BD2A-A42ECA36E9C5}" sibTransId="{45EDF64E-98E4-48D7-BE69-537F6AE81431}"/>
    <dgm:cxn modelId="{F420B446-DA75-45A6-B828-FB9F0EEB9D9F}" type="presOf" srcId="{FD91AF74-ACD8-47D8-8730-4B162E778B92}" destId="{924124CE-B6D3-4AFE-9630-20C5D74DD072}" srcOrd="0" destOrd="0" presId="urn:microsoft.com/office/officeart/2008/layout/IncreasingCircleProcess"/>
    <dgm:cxn modelId="{389DD35D-9FE1-412D-BFE2-5D8110020966}" type="presParOf" srcId="{79A891A2-6B03-4542-A8E3-1241969CF961}" destId="{EF1F3811-9C3D-4A70-B0A9-2F7AB98D255A}" srcOrd="0" destOrd="0" presId="urn:microsoft.com/office/officeart/2008/layout/IncreasingCircleProcess"/>
    <dgm:cxn modelId="{0AAC6083-6472-448C-9850-6A9EDD43CE2C}" type="presParOf" srcId="{EF1F3811-9C3D-4A70-B0A9-2F7AB98D255A}" destId="{BFED9EBD-4313-4A26-B4AB-E178D82571F3}" srcOrd="0" destOrd="0" presId="urn:microsoft.com/office/officeart/2008/layout/IncreasingCircleProcess"/>
    <dgm:cxn modelId="{ABDEF4C7-84D0-4453-ACD9-2A4C457A0DBB}" type="presParOf" srcId="{EF1F3811-9C3D-4A70-B0A9-2F7AB98D255A}" destId="{CE0EA9E8-0419-4750-A06D-E81A11761575}" srcOrd="1" destOrd="0" presId="urn:microsoft.com/office/officeart/2008/layout/IncreasingCircleProcess"/>
    <dgm:cxn modelId="{6D2D78F9-F66A-4F04-9778-06037F52D6B6}" type="presParOf" srcId="{EF1F3811-9C3D-4A70-B0A9-2F7AB98D255A}" destId="{2514F9A4-E850-4B27-BEFA-360079DF4E81}" srcOrd="2" destOrd="0" presId="urn:microsoft.com/office/officeart/2008/layout/IncreasingCircleProcess"/>
    <dgm:cxn modelId="{FA318264-2743-4F7A-97F7-E10AC5F571AE}" type="presParOf" srcId="{EF1F3811-9C3D-4A70-B0A9-2F7AB98D255A}" destId="{924124CE-B6D3-4AFE-9630-20C5D74DD072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7D25BAF-9564-4A3E-AA32-84FC094F781B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33C29ED2-67BC-4ECC-9A0B-4D7A7E467C32}">
      <dgm:prSet phldrT="[Text]" custT="1"/>
      <dgm:spPr/>
      <dgm:t>
        <a:bodyPr/>
        <a:lstStyle/>
        <a:p>
          <a:r>
            <a:rPr lang="hr-HR" sz="3600" b="1" dirty="0" smtClean="0"/>
            <a:t>CILJNE SKUPINE</a:t>
          </a:r>
          <a:endParaRPr lang="en-US" sz="3600" b="1" dirty="0"/>
        </a:p>
      </dgm:t>
    </dgm:pt>
    <dgm:pt modelId="{51A6CCC3-A1AB-45BF-BC91-51182FD3C91D}" type="parTrans" cxnId="{F0CAF101-5BEF-470F-A925-B22BB5E0311C}">
      <dgm:prSet/>
      <dgm:spPr/>
      <dgm:t>
        <a:bodyPr/>
        <a:lstStyle/>
        <a:p>
          <a:endParaRPr lang="en-US"/>
        </a:p>
      </dgm:t>
    </dgm:pt>
    <dgm:pt modelId="{76258F9D-401F-40C1-A23F-B89BC26EB0A9}" type="sibTrans" cxnId="{F0CAF101-5BEF-470F-A925-B22BB5E0311C}">
      <dgm:prSet/>
      <dgm:spPr/>
      <dgm:t>
        <a:bodyPr/>
        <a:lstStyle/>
        <a:p>
          <a:endParaRPr lang="en-US"/>
        </a:p>
      </dgm:t>
    </dgm:pt>
    <dgm:pt modelId="{46AA701C-B92F-46F1-A1CE-13C55E9C01F7}">
      <dgm:prSet phldrT="[Text]" custT="1"/>
      <dgm:spPr/>
      <dgm:t>
        <a:bodyPr/>
        <a:lstStyle/>
        <a:p>
          <a:r>
            <a:rPr lang="hr-HR" sz="2400" b="1" dirty="0" smtClean="0"/>
            <a:t>Osobe s invaliditetom</a:t>
          </a:r>
          <a:endParaRPr lang="en-US" sz="3600" b="1" dirty="0"/>
        </a:p>
      </dgm:t>
    </dgm:pt>
    <dgm:pt modelId="{367DE648-7098-46D6-AD36-456F8397C70A}" type="parTrans" cxnId="{031D050F-5D67-42A1-A076-4749C55F8307}">
      <dgm:prSet/>
      <dgm:spPr/>
      <dgm:t>
        <a:bodyPr/>
        <a:lstStyle/>
        <a:p>
          <a:endParaRPr lang="en-US"/>
        </a:p>
      </dgm:t>
    </dgm:pt>
    <dgm:pt modelId="{FCA4E961-F76E-43F4-878D-0895790DD21E}" type="sibTrans" cxnId="{031D050F-5D67-42A1-A076-4749C55F8307}">
      <dgm:prSet/>
      <dgm:spPr/>
      <dgm:t>
        <a:bodyPr/>
        <a:lstStyle/>
        <a:p>
          <a:endParaRPr lang="en-US"/>
        </a:p>
      </dgm:t>
    </dgm:pt>
    <dgm:pt modelId="{193690EC-F5D5-417B-BFFD-11711B3381AB}">
      <dgm:prSet phldrT="[Text]" custT="1"/>
      <dgm:spPr/>
      <dgm:t>
        <a:bodyPr/>
        <a:lstStyle/>
        <a:p>
          <a:r>
            <a:rPr lang="en-US" sz="2400" b="1" dirty="0" err="1" smtClean="0"/>
            <a:t>Stručnjaci</a:t>
          </a:r>
          <a:r>
            <a:rPr lang="en-US" sz="2400" b="1" dirty="0" smtClean="0"/>
            <a:t> </a:t>
          </a:r>
          <a:r>
            <a:rPr lang="en-US" sz="2400" b="1" dirty="0" err="1" smtClean="0"/>
            <a:t>iz</a:t>
          </a:r>
          <a:r>
            <a:rPr lang="en-US" sz="2400" b="1" dirty="0" smtClean="0"/>
            <a:t> </a:t>
          </a:r>
          <a:r>
            <a:rPr lang="en-US" sz="2400" b="1" dirty="0" err="1" smtClean="0"/>
            <a:t>turističko-ugostiteljskog</a:t>
          </a:r>
          <a:r>
            <a:rPr lang="en-US" sz="2400" b="1" dirty="0" smtClean="0"/>
            <a:t> </a:t>
          </a:r>
          <a:r>
            <a:rPr lang="en-US" sz="2400" b="1" dirty="0" err="1" smtClean="0"/>
            <a:t>sektora</a:t>
          </a:r>
          <a:endParaRPr lang="en-US" sz="3600" b="1" dirty="0"/>
        </a:p>
      </dgm:t>
    </dgm:pt>
    <dgm:pt modelId="{2F721CCA-74B0-442A-9A0A-5C512AC01E6D}" type="parTrans" cxnId="{66426721-4BE6-428F-9E83-25448011F9C7}">
      <dgm:prSet/>
      <dgm:spPr/>
      <dgm:t>
        <a:bodyPr/>
        <a:lstStyle/>
        <a:p>
          <a:endParaRPr lang="en-US"/>
        </a:p>
      </dgm:t>
    </dgm:pt>
    <dgm:pt modelId="{0BB92C62-6C6C-44BD-9F44-1AB91CD87DBC}" type="sibTrans" cxnId="{66426721-4BE6-428F-9E83-25448011F9C7}">
      <dgm:prSet/>
      <dgm:spPr/>
      <dgm:t>
        <a:bodyPr/>
        <a:lstStyle/>
        <a:p>
          <a:endParaRPr lang="en-US"/>
        </a:p>
      </dgm:t>
    </dgm:pt>
    <dgm:pt modelId="{AAF52AE9-17E6-441E-B8EE-97AB2EA764CB}" type="pres">
      <dgm:prSet presAssocID="{C7D25BAF-9564-4A3E-AA32-84FC094F781B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984C342-7979-4861-BAFB-47F927F020E5}" type="pres">
      <dgm:prSet presAssocID="{33C29ED2-67BC-4ECC-9A0B-4D7A7E467C32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956AE1CE-D7D9-4687-9588-E2381D639750}" type="pres">
      <dgm:prSet presAssocID="{33C29ED2-67BC-4ECC-9A0B-4D7A7E467C32}" presName="rootComposite1" presStyleCnt="0"/>
      <dgm:spPr/>
      <dgm:t>
        <a:bodyPr/>
        <a:lstStyle/>
        <a:p>
          <a:endParaRPr lang="en-US"/>
        </a:p>
      </dgm:t>
    </dgm:pt>
    <dgm:pt modelId="{D7FE6A8C-63F5-493F-9267-A5A378C0651E}" type="pres">
      <dgm:prSet presAssocID="{33C29ED2-67BC-4ECC-9A0B-4D7A7E467C32}" presName="rootText1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E0D23A-D311-4EC2-8864-5B3213AB36C3}" type="pres">
      <dgm:prSet presAssocID="{33C29ED2-67BC-4ECC-9A0B-4D7A7E467C32}" presName="topArc1" presStyleLbl="parChTrans1D1" presStyleIdx="0" presStyleCnt="6"/>
      <dgm:spPr/>
      <dgm:t>
        <a:bodyPr/>
        <a:lstStyle/>
        <a:p>
          <a:endParaRPr lang="en-US"/>
        </a:p>
      </dgm:t>
    </dgm:pt>
    <dgm:pt modelId="{1045A2E8-220E-4588-962D-F962DFF171BC}" type="pres">
      <dgm:prSet presAssocID="{33C29ED2-67BC-4ECC-9A0B-4D7A7E467C32}" presName="bottomArc1" presStyleLbl="parChTrans1D1" presStyleIdx="1" presStyleCnt="6"/>
      <dgm:spPr/>
      <dgm:t>
        <a:bodyPr/>
        <a:lstStyle/>
        <a:p>
          <a:endParaRPr lang="en-US"/>
        </a:p>
      </dgm:t>
    </dgm:pt>
    <dgm:pt modelId="{37660F82-4C66-4DD8-95C2-356BDD55E772}" type="pres">
      <dgm:prSet presAssocID="{33C29ED2-67BC-4ECC-9A0B-4D7A7E467C32}" presName="topConnNode1" presStyleLbl="node1" presStyleIdx="0" presStyleCnt="0"/>
      <dgm:spPr/>
      <dgm:t>
        <a:bodyPr/>
        <a:lstStyle/>
        <a:p>
          <a:endParaRPr lang="en-US"/>
        </a:p>
      </dgm:t>
    </dgm:pt>
    <dgm:pt modelId="{4372A3BC-28F4-4857-846C-10D2EE23F48C}" type="pres">
      <dgm:prSet presAssocID="{33C29ED2-67BC-4ECC-9A0B-4D7A7E467C32}" presName="hierChild2" presStyleCnt="0"/>
      <dgm:spPr/>
      <dgm:t>
        <a:bodyPr/>
        <a:lstStyle/>
        <a:p>
          <a:endParaRPr lang="en-US"/>
        </a:p>
      </dgm:t>
    </dgm:pt>
    <dgm:pt modelId="{BFE9A593-5D22-4170-81AD-1B3A1C4883E7}" type="pres">
      <dgm:prSet presAssocID="{367DE648-7098-46D6-AD36-456F8397C70A}" presName="Name28" presStyleLbl="parChTrans1D2" presStyleIdx="0" presStyleCnt="2"/>
      <dgm:spPr/>
      <dgm:t>
        <a:bodyPr/>
        <a:lstStyle/>
        <a:p>
          <a:endParaRPr lang="en-US"/>
        </a:p>
      </dgm:t>
    </dgm:pt>
    <dgm:pt modelId="{2A564BF4-DA6D-4543-AC49-22A92CC5E990}" type="pres">
      <dgm:prSet presAssocID="{46AA701C-B92F-46F1-A1CE-13C55E9C01F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464DDDF-1B92-4779-85E4-EDB49817B9FE}" type="pres">
      <dgm:prSet presAssocID="{46AA701C-B92F-46F1-A1CE-13C55E9C01F7}" presName="rootComposite2" presStyleCnt="0"/>
      <dgm:spPr/>
      <dgm:t>
        <a:bodyPr/>
        <a:lstStyle/>
        <a:p>
          <a:endParaRPr lang="en-US"/>
        </a:p>
      </dgm:t>
    </dgm:pt>
    <dgm:pt modelId="{4F935480-CADB-4BC8-AE33-9E533B02D26B}" type="pres">
      <dgm:prSet presAssocID="{46AA701C-B92F-46F1-A1CE-13C55E9C01F7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A98549-A953-4498-A16C-944008C6E8AB}" type="pres">
      <dgm:prSet presAssocID="{46AA701C-B92F-46F1-A1CE-13C55E9C01F7}" presName="topArc2" presStyleLbl="parChTrans1D1" presStyleIdx="2" presStyleCnt="6"/>
      <dgm:spPr/>
      <dgm:t>
        <a:bodyPr/>
        <a:lstStyle/>
        <a:p>
          <a:endParaRPr lang="en-US"/>
        </a:p>
      </dgm:t>
    </dgm:pt>
    <dgm:pt modelId="{2DB6C3DC-96E6-4F45-BD80-152A5878809D}" type="pres">
      <dgm:prSet presAssocID="{46AA701C-B92F-46F1-A1CE-13C55E9C01F7}" presName="bottomArc2" presStyleLbl="parChTrans1D1" presStyleIdx="3" presStyleCnt="6"/>
      <dgm:spPr/>
      <dgm:t>
        <a:bodyPr/>
        <a:lstStyle/>
        <a:p>
          <a:endParaRPr lang="en-US"/>
        </a:p>
      </dgm:t>
    </dgm:pt>
    <dgm:pt modelId="{FB7A171A-76DC-452E-961D-AFF8FD375EA8}" type="pres">
      <dgm:prSet presAssocID="{46AA701C-B92F-46F1-A1CE-13C55E9C01F7}" presName="topConnNode2" presStyleLbl="node2" presStyleIdx="0" presStyleCnt="0"/>
      <dgm:spPr/>
      <dgm:t>
        <a:bodyPr/>
        <a:lstStyle/>
        <a:p>
          <a:endParaRPr lang="en-US"/>
        </a:p>
      </dgm:t>
    </dgm:pt>
    <dgm:pt modelId="{13D17961-4D11-4504-B065-8D980DBE933B}" type="pres">
      <dgm:prSet presAssocID="{46AA701C-B92F-46F1-A1CE-13C55E9C01F7}" presName="hierChild4" presStyleCnt="0"/>
      <dgm:spPr/>
      <dgm:t>
        <a:bodyPr/>
        <a:lstStyle/>
        <a:p>
          <a:endParaRPr lang="en-US"/>
        </a:p>
      </dgm:t>
    </dgm:pt>
    <dgm:pt modelId="{A8BD0212-A2FD-4BC0-8D47-635A313DF909}" type="pres">
      <dgm:prSet presAssocID="{46AA701C-B92F-46F1-A1CE-13C55E9C01F7}" presName="hierChild5" presStyleCnt="0"/>
      <dgm:spPr/>
      <dgm:t>
        <a:bodyPr/>
        <a:lstStyle/>
        <a:p>
          <a:endParaRPr lang="en-US"/>
        </a:p>
      </dgm:t>
    </dgm:pt>
    <dgm:pt modelId="{E16F624D-D172-41F0-B417-AED292F16CA4}" type="pres">
      <dgm:prSet presAssocID="{2F721CCA-74B0-442A-9A0A-5C512AC01E6D}" presName="Name28" presStyleLbl="parChTrans1D2" presStyleIdx="1" presStyleCnt="2"/>
      <dgm:spPr/>
      <dgm:t>
        <a:bodyPr/>
        <a:lstStyle/>
        <a:p>
          <a:endParaRPr lang="en-US"/>
        </a:p>
      </dgm:t>
    </dgm:pt>
    <dgm:pt modelId="{411B0B68-CEDC-4DDC-9B54-0D788018F039}" type="pres">
      <dgm:prSet presAssocID="{193690EC-F5D5-417B-BFFD-11711B3381A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3E29AC0-4DDD-42B7-BCED-A5454AEE5068}" type="pres">
      <dgm:prSet presAssocID="{193690EC-F5D5-417B-BFFD-11711B3381AB}" presName="rootComposite2" presStyleCnt="0"/>
      <dgm:spPr/>
      <dgm:t>
        <a:bodyPr/>
        <a:lstStyle/>
        <a:p>
          <a:endParaRPr lang="en-US"/>
        </a:p>
      </dgm:t>
    </dgm:pt>
    <dgm:pt modelId="{8E8B599E-55AB-44CF-952A-2C987F312783}" type="pres">
      <dgm:prSet presAssocID="{193690EC-F5D5-417B-BFFD-11711B3381AB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7DAB1D5-9AF4-4EB4-9BD0-7CD785662460}" type="pres">
      <dgm:prSet presAssocID="{193690EC-F5D5-417B-BFFD-11711B3381AB}" presName="topArc2" presStyleLbl="parChTrans1D1" presStyleIdx="4" presStyleCnt="6"/>
      <dgm:spPr/>
      <dgm:t>
        <a:bodyPr/>
        <a:lstStyle/>
        <a:p>
          <a:endParaRPr lang="en-US"/>
        </a:p>
      </dgm:t>
    </dgm:pt>
    <dgm:pt modelId="{196BFB3B-BE85-434A-8961-F118A0FABC4E}" type="pres">
      <dgm:prSet presAssocID="{193690EC-F5D5-417B-BFFD-11711B3381AB}" presName="bottomArc2" presStyleLbl="parChTrans1D1" presStyleIdx="5" presStyleCnt="6"/>
      <dgm:spPr/>
      <dgm:t>
        <a:bodyPr/>
        <a:lstStyle/>
        <a:p>
          <a:endParaRPr lang="en-US"/>
        </a:p>
      </dgm:t>
    </dgm:pt>
    <dgm:pt modelId="{FA33D965-19B9-40D7-B265-3A637D1EC378}" type="pres">
      <dgm:prSet presAssocID="{193690EC-F5D5-417B-BFFD-11711B3381AB}" presName="topConnNode2" presStyleLbl="node2" presStyleIdx="0" presStyleCnt="0"/>
      <dgm:spPr/>
      <dgm:t>
        <a:bodyPr/>
        <a:lstStyle/>
        <a:p>
          <a:endParaRPr lang="en-US"/>
        </a:p>
      </dgm:t>
    </dgm:pt>
    <dgm:pt modelId="{26CF1676-72E4-4774-A69C-D10640D34F5F}" type="pres">
      <dgm:prSet presAssocID="{193690EC-F5D5-417B-BFFD-11711B3381AB}" presName="hierChild4" presStyleCnt="0"/>
      <dgm:spPr/>
      <dgm:t>
        <a:bodyPr/>
        <a:lstStyle/>
        <a:p>
          <a:endParaRPr lang="en-US"/>
        </a:p>
      </dgm:t>
    </dgm:pt>
    <dgm:pt modelId="{2BDD1D8D-6E0B-4957-B252-0C965172EC56}" type="pres">
      <dgm:prSet presAssocID="{193690EC-F5D5-417B-BFFD-11711B3381AB}" presName="hierChild5" presStyleCnt="0"/>
      <dgm:spPr/>
      <dgm:t>
        <a:bodyPr/>
        <a:lstStyle/>
        <a:p>
          <a:endParaRPr lang="en-US"/>
        </a:p>
      </dgm:t>
    </dgm:pt>
    <dgm:pt modelId="{B27AA118-F6FF-40AA-8417-A5C14C14BE55}" type="pres">
      <dgm:prSet presAssocID="{33C29ED2-67BC-4ECC-9A0B-4D7A7E467C32}" presName="hierChild3" presStyleCnt="0"/>
      <dgm:spPr/>
      <dgm:t>
        <a:bodyPr/>
        <a:lstStyle/>
        <a:p>
          <a:endParaRPr lang="en-US"/>
        </a:p>
      </dgm:t>
    </dgm:pt>
  </dgm:ptLst>
  <dgm:cxnLst>
    <dgm:cxn modelId="{CC25F57E-E044-4089-96C5-95ADAD237C6B}" type="presOf" srcId="{46AA701C-B92F-46F1-A1CE-13C55E9C01F7}" destId="{4F935480-CADB-4BC8-AE33-9E533B02D26B}" srcOrd="0" destOrd="0" presId="urn:microsoft.com/office/officeart/2008/layout/HalfCircleOrganizationChart"/>
    <dgm:cxn modelId="{66426721-4BE6-428F-9E83-25448011F9C7}" srcId="{33C29ED2-67BC-4ECC-9A0B-4D7A7E467C32}" destId="{193690EC-F5D5-417B-BFFD-11711B3381AB}" srcOrd="1" destOrd="0" parTransId="{2F721CCA-74B0-442A-9A0A-5C512AC01E6D}" sibTransId="{0BB92C62-6C6C-44BD-9F44-1AB91CD87DBC}"/>
    <dgm:cxn modelId="{283C1500-5472-4733-A1B3-490418F450DD}" type="presOf" srcId="{46AA701C-B92F-46F1-A1CE-13C55E9C01F7}" destId="{FB7A171A-76DC-452E-961D-AFF8FD375EA8}" srcOrd="1" destOrd="0" presId="urn:microsoft.com/office/officeart/2008/layout/HalfCircleOrganizationChart"/>
    <dgm:cxn modelId="{031D050F-5D67-42A1-A076-4749C55F8307}" srcId="{33C29ED2-67BC-4ECC-9A0B-4D7A7E467C32}" destId="{46AA701C-B92F-46F1-A1CE-13C55E9C01F7}" srcOrd="0" destOrd="0" parTransId="{367DE648-7098-46D6-AD36-456F8397C70A}" sibTransId="{FCA4E961-F76E-43F4-878D-0895790DD21E}"/>
    <dgm:cxn modelId="{2B69B2FE-491D-4459-AD38-8E316E33FDE0}" type="presOf" srcId="{193690EC-F5D5-417B-BFFD-11711B3381AB}" destId="{FA33D965-19B9-40D7-B265-3A637D1EC378}" srcOrd="1" destOrd="0" presId="urn:microsoft.com/office/officeart/2008/layout/HalfCircleOrganizationChart"/>
    <dgm:cxn modelId="{3927A590-4261-4841-A7D8-4E2B66870803}" type="presOf" srcId="{2F721CCA-74B0-442A-9A0A-5C512AC01E6D}" destId="{E16F624D-D172-41F0-B417-AED292F16CA4}" srcOrd="0" destOrd="0" presId="urn:microsoft.com/office/officeart/2008/layout/HalfCircleOrganizationChart"/>
    <dgm:cxn modelId="{5751EFC4-4BDC-46DB-B745-DD1129098AF6}" type="presOf" srcId="{C7D25BAF-9564-4A3E-AA32-84FC094F781B}" destId="{AAF52AE9-17E6-441E-B8EE-97AB2EA764CB}" srcOrd="0" destOrd="0" presId="urn:microsoft.com/office/officeart/2008/layout/HalfCircleOrganizationChart"/>
    <dgm:cxn modelId="{C158E4B4-82DE-4D8A-AF24-BA6D9453AA18}" type="presOf" srcId="{33C29ED2-67BC-4ECC-9A0B-4D7A7E467C32}" destId="{D7FE6A8C-63F5-493F-9267-A5A378C0651E}" srcOrd="0" destOrd="0" presId="urn:microsoft.com/office/officeart/2008/layout/HalfCircleOrganizationChart"/>
    <dgm:cxn modelId="{90B19EEF-5AA4-44E7-ACC4-4D7039E6C1F1}" type="presOf" srcId="{33C29ED2-67BC-4ECC-9A0B-4D7A7E467C32}" destId="{37660F82-4C66-4DD8-95C2-356BDD55E772}" srcOrd="1" destOrd="0" presId="urn:microsoft.com/office/officeart/2008/layout/HalfCircleOrganizationChart"/>
    <dgm:cxn modelId="{2E30BB4A-DF68-4F3D-A8D0-95F84C34ED8A}" type="presOf" srcId="{193690EC-F5D5-417B-BFFD-11711B3381AB}" destId="{8E8B599E-55AB-44CF-952A-2C987F312783}" srcOrd="0" destOrd="0" presId="urn:microsoft.com/office/officeart/2008/layout/HalfCircleOrganizationChart"/>
    <dgm:cxn modelId="{F0CAF101-5BEF-470F-A925-B22BB5E0311C}" srcId="{C7D25BAF-9564-4A3E-AA32-84FC094F781B}" destId="{33C29ED2-67BC-4ECC-9A0B-4D7A7E467C32}" srcOrd="0" destOrd="0" parTransId="{51A6CCC3-A1AB-45BF-BC91-51182FD3C91D}" sibTransId="{76258F9D-401F-40C1-A23F-B89BC26EB0A9}"/>
    <dgm:cxn modelId="{DF8A0BB2-C136-4792-A01E-9D2D6A6C3C93}" type="presOf" srcId="{367DE648-7098-46D6-AD36-456F8397C70A}" destId="{BFE9A593-5D22-4170-81AD-1B3A1C4883E7}" srcOrd="0" destOrd="0" presId="urn:microsoft.com/office/officeart/2008/layout/HalfCircleOrganizationChart"/>
    <dgm:cxn modelId="{A12F38B3-39B0-4577-A7EB-DBF9ED205A49}" type="presParOf" srcId="{AAF52AE9-17E6-441E-B8EE-97AB2EA764CB}" destId="{8984C342-7979-4861-BAFB-47F927F020E5}" srcOrd="0" destOrd="0" presId="urn:microsoft.com/office/officeart/2008/layout/HalfCircleOrganizationChart"/>
    <dgm:cxn modelId="{6A35CE4C-0C54-4640-AD3B-74F03C5B0BDB}" type="presParOf" srcId="{8984C342-7979-4861-BAFB-47F927F020E5}" destId="{956AE1CE-D7D9-4687-9588-E2381D639750}" srcOrd="0" destOrd="0" presId="urn:microsoft.com/office/officeart/2008/layout/HalfCircleOrganizationChart"/>
    <dgm:cxn modelId="{7B9FE145-06A6-450F-8725-D42FAF3C2D7D}" type="presParOf" srcId="{956AE1CE-D7D9-4687-9588-E2381D639750}" destId="{D7FE6A8C-63F5-493F-9267-A5A378C0651E}" srcOrd="0" destOrd="0" presId="urn:microsoft.com/office/officeart/2008/layout/HalfCircleOrganizationChart"/>
    <dgm:cxn modelId="{EAFC945C-5F9C-4863-9E85-88D29D429D3B}" type="presParOf" srcId="{956AE1CE-D7D9-4687-9588-E2381D639750}" destId="{53E0D23A-D311-4EC2-8864-5B3213AB36C3}" srcOrd="1" destOrd="0" presId="urn:microsoft.com/office/officeart/2008/layout/HalfCircleOrganizationChart"/>
    <dgm:cxn modelId="{CEF77CEE-7276-4F92-B9FC-6EB0E0832706}" type="presParOf" srcId="{956AE1CE-D7D9-4687-9588-E2381D639750}" destId="{1045A2E8-220E-4588-962D-F962DFF171BC}" srcOrd="2" destOrd="0" presId="urn:microsoft.com/office/officeart/2008/layout/HalfCircleOrganizationChart"/>
    <dgm:cxn modelId="{D3CC7A05-01F4-4D4B-9C91-CEB1DD9E035D}" type="presParOf" srcId="{956AE1CE-D7D9-4687-9588-E2381D639750}" destId="{37660F82-4C66-4DD8-95C2-356BDD55E772}" srcOrd="3" destOrd="0" presId="urn:microsoft.com/office/officeart/2008/layout/HalfCircleOrganizationChart"/>
    <dgm:cxn modelId="{DA2F903C-98F1-441E-B58E-96B1C2EB5A06}" type="presParOf" srcId="{8984C342-7979-4861-BAFB-47F927F020E5}" destId="{4372A3BC-28F4-4857-846C-10D2EE23F48C}" srcOrd="1" destOrd="0" presId="urn:microsoft.com/office/officeart/2008/layout/HalfCircleOrganizationChart"/>
    <dgm:cxn modelId="{F500793A-8FAC-46AD-978C-EDC32A9EEB45}" type="presParOf" srcId="{4372A3BC-28F4-4857-846C-10D2EE23F48C}" destId="{BFE9A593-5D22-4170-81AD-1B3A1C4883E7}" srcOrd="0" destOrd="0" presId="urn:microsoft.com/office/officeart/2008/layout/HalfCircleOrganizationChart"/>
    <dgm:cxn modelId="{0953C25A-CAEC-4B99-B02A-DA6D4B7DDE94}" type="presParOf" srcId="{4372A3BC-28F4-4857-846C-10D2EE23F48C}" destId="{2A564BF4-DA6D-4543-AC49-22A92CC5E990}" srcOrd="1" destOrd="0" presId="urn:microsoft.com/office/officeart/2008/layout/HalfCircleOrganizationChart"/>
    <dgm:cxn modelId="{3120679F-2AD1-4522-A539-8445443D9B10}" type="presParOf" srcId="{2A564BF4-DA6D-4543-AC49-22A92CC5E990}" destId="{0464DDDF-1B92-4779-85E4-EDB49817B9FE}" srcOrd="0" destOrd="0" presId="urn:microsoft.com/office/officeart/2008/layout/HalfCircleOrganizationChart"/>
    <dgm:cxn modelId="{00ADD94A-5A2A-4E56-99EB-5842A1B5991F}" type="presParOf" srcId="{0464DDDF-1B92-4779-85E4-EDB49817B9FE}" destId="{4F935480-CADB-4BC8-AE33-9E533B02D26B}" srcOrd="0" destOrd="0" presId="urn:microsoft.com/office/officeart/2008/layout/HalfCircleOrganizationChart"/>
    <dgm:cxn modelId="{3D0FB121-5617-4448-B4E4-3F3E584B2CC5}" type="presParOf" srcId="{0464DDDF-1B92-4779-85E4-EDB49817B9FE}" destId="{5DA98549-A953-4498-A16C-944008C6E8AB}" srcOrd="1" destOrd="0" presId="urn:microsoft.com/office/officeart/2008/layout/HalfCircleOrganizationChart"/>
    <dgm:cxn modelId="{8A72E7E2-2DB0-44F4-96F0-0074C1B09495}" type="presParOf" srcId="{0464DDDF-1B92-4779-85E4-EDB49817B9FE}" destId="{2DB6C3DC-96E6-4F45-BD80-152A5878809D}" srcOrd="2" destOrd="0" presId="urn:microsoft.com/office/officeart/2008/layout/HalfCircleOrganizationChart"/>
    <dgm:cxn modelId="{E3B02F61-398D-4FA5-96B8-29745508F264}" type="presParOf" srcId="{0464DDDF-1B92-4779-85E4-EDB49817B9FE}" destId="{FB7A171A-76DC-452E-961D-AFF8FD375EA8}" srcOrd="3" destOrd="0" presId="urn:microsoft.com/office/officeart/2008/layout/HalfCircleOrganizationChart"/>
    <dgm:cxn modelId="{C5F542D8-7BD9-45AD-A79E-432CF3509E04}" type="presParOf" srcId="{2A564BF4-DA6D-4543-AC49-22A92CC5E990}" destId="{13D17961-4D11-4504-B065-8D980DBE933B}" srcOrd="1" destOrd="0" presId="urn:microsoft.com/office/officeart/2008/layout/HalfCircleOrganizationChart"/>
    <dgm:cxn modelId="{11404875-A66C-421C-A9DD-A273A453770F}" type="presParOf" srcId="{2A564BF4-DA6D-4543-AC49-22A92CC5E990}" destId="{A8BD0212-A2FD-4BC0-8D47-635A313DF909}" srcOrd="2" destOrd="0" presId="urn:microsoft.com/office/officeart/2008/layout/HalfCircleOrganizationChart"/>
    <dgm:cxn modelId="{DA6EADFE-8047-4D62-BB92-456ED90B9696}" type="presParOf" srcId="{4372A3BC-28F4-4857-846C-10D2EE23F48C}" destId="{E16F624D-D172-41F0-B417-AED292F16CA4}" srcOrd="2" destOrd="0" presId="urn:microsoft.com/office/officeart/2008/layout/HalfCircleOrganizationChart"/>
    <dgm:cxn modelId="{C30C3645-4C01-4F42-8D74-F669ECE9EC2D}" type="presParOf" srcId="{4372A3BC-28F4-4857-846C-10D2EE23F48C}" destId="{411B0B68-CEDC-4DDC-9B54-0D788018F039}" srcOrd="3" destOrd="0" presId="urn:microsoft.com/office/officeart/2008/layout/HalfCircleOrganizationChart"/>
    <dgm:cxn modelId="{6EEA84BE-2E0A-4ADC-B6A9-CB7D3EDA8A16}" type="presParOf" srcId="{411B0B68-CEDC-4DDC-9B54-0D788018F039}" destId="{03E29AC0-4DDD-42B7-BCED-A5454AEE5068}" srcOrd="0" destOrd="0" presId="urn:microsoft.com/office/officeart/2008/layout/HalfCircleOrganizationChart"/>
    <dgm:cxn modelId="{156EC359-7C60-44BD-AD6B-75F7902629F6}" type="presParOf" srcId="{03E29AC0-4DDD-42B7-BCED-A5454AEE5068}" destId="{8E8B599E-55AB-44CF-952A-2C987F312783}" srcOrd="0" destOrd="0" presId="urn:microsoft.com/office/officeart/2008/layout/HalfCircleOrganizationChart"/>
    <dgm:cxn modelId="{3638A05A-7B2D-4CD2-A04F-FABF0FE7263B}" type="presParOf" srcId="{03E29AC0-4DDD-42B7-BCED-A5454AEE5068}" destId="{C7DAB1D5-9AF4-4EB4-9BD0-7CD785662460}" srcOrd="1" destOrd="0" presId="urn:microsoft.com/office/officeart/2008/layout/HalfCircleOrganizationChart"/>
    <dgm:cxn modelId="{7D2B3E29-4CC0-4C3C-AF55-F09187DABEE4}" type="presParOf" srcId="{03E29AC0-4DDD-42B7-BCED-A5454AEE5068}" destId="{196BFB3B-BE85-434A-8961-F118A0FABC4E}" srcOrd="2" destOrd="0" presId="urn:microsoft.com/office/officeart/2008/layout/HalfCircleOrganizationChart"/>
    <dgm:cxn modelId="{57498AD4-1D5D-4662-8D62-8D94CD37732C}" type="presParOf" srcId="{03E29AC0-4DDD-42B7-BCED-A5454AEE5068}" destId="{FA33D965-19B9-40D7-B265-3A637D1EC378}" srcOrd="3" destOrd="0" presId="urn:microsoft.com/office/officeart/2008/layout/HalfCircleOrganizationChart"/>
    <dgm:cxn modelId="{F15DED4E-5945-4556-86FD-5321B9739A8B}" type="presParOf" srcId="{411B0B68-CEDC-4DDC-9B54-0D788018F039}" destId="{26CF1676-72E4-4774-A69C-D10640D34F5F}" srcOrd="1" destOrd="0" presId="urn:microsoft.com/office/officeart/2008/layout/HalfCircleOrganizationChart"/>
    <dgm:cxn modelId="{5960318A-6279-458B-9303-F0ADC85C5670}" type="presParOf" srcId="{411B0B68-CEDC-4DDC-9B54-0D788018F039}" destId="{2BDD1D8D-6E0B-4957-B252-0C965172EC56}" srcOrd="2" destOrd="0" presId="urn:microsoft.com/office/officeart/2008/layout/HalfCircleOrganizationChart"/>
    <dgm:cxn modelId="{1A09E0D7-FD7D-43F5-B56C-13BB302F51EF}" type="presParOf" srcId="{8984C342-7979-4861-BAFB-47F927F020E5}" destId="{B27AA118-F6FF-40AA-8417-A5C14C14BE55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AA90C-59A9-41DD-80B2-FD39941D32D2}">
      <dsp:nvSpPr>
        <dsp:cNvPr id="0" name=""/>
        <dsp:cNvSpPr/>
      </dsp:nvSpPr>
      <dsp:spPr>
        <a:xfrm>
          <a:off x="479448" y="0"/>
          <a:ext cx="787198" cy="78719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458891-CEFF-4000-96B2-EB697D095727}">
      <dsp:nvSpPr>
        <dsp:cNvPr id="0" name=""/>
        <dsp:cNvSpPr/>
      </dsp:nvSpPr>
      <dsp:spPr>
        <a:xfrm>
          <a:off x="558168" y="78719"/>
          <a:ext cx="629758" cy="629758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7E8ADF-A991-44A0-8BB9-AFB292BFFDAA}">
      <dsp:nvSpPr>
        <dsp:cNvPr id="0" name=""/>
        <dsp:cNvSpPr/>
      </dsp:nvSpPr>
      <dsp:spPr>
        <a:xfrm>
          <a:off x="571938" y="787198"/>
          <a:ext cx="4046212" cy="3312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Povećanje socijalne uključenosti ranjivih skupina </a:t>
          </a:r>
          <a:r>
            <a:rPr lang="hr-HR" sz="2400" kern="1200" dirty="0" smtClean="0"/>
            <a:t>provedbom programa sportskih i sportsko-rekreativnih aktivnosti</a:t>
          </a:r>
          <a:endParaRPr lang="hr-HR" sz="2400" kern="1200" dirty="0"/>
        </a:p>
      </dsp:txBody>
      <dsp:txXfrm>
        <a:off x="571938" y="787198"/>
        <a:ext cx="4046212" cy="3312793"/>
      </dsp:txXfrm>
    </dsp:sp>
    <dsp:sp modelId="{5F356E23-A5F2-4387-887C-77F76C9AA525}">
      <dsp:nvSpPr>
        <dsp:cNvPr id="0" name=""/>
        <dsp:cNvSpPr/>
      </dsp:nvSpPr>
      <dsp:spPr>
        <a:xfrm>
          <a:off x="1430647" y="0"/>
          <a:ext cx="2328795" cy="7871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C00000"/>
              </a:solidFill>
            </a:rPr>
            <a:t>OPĆI CILJ</a:t>
          </a:r>
          <a:endParaRPr lang="hr-HR" sz="2400" kern="1200" dirty="0">
            <a:solidFill>
              <a:srgbClr val="C00000"/>
            </a:solidFill>
          </a:endParaRPr>
        </a:p>
      </dsp:txBody>
      <dsp:txXfrm>
        <a:off x="1430647" y="0"/>
        <a:ext cx="2328795" cy="7871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F1DDE8-EE0E-40BF-8B4C-725760AE4FC9}">
      <dsp:nvSpPr>
        <dsp:cNvPr id="0" name=""/>
        <dsp:cNvSpPr/>
      </dsp:nvSpPr>
      <dsp:spPr>
        <a:xfrm>
          <a:off x="454402" y="0"/>
          <a:ext cx="787198" cy="78719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D2D5A4-5653-4013-B381-FA9AF5C8427A}">
      <dsp:nvSpPr>
        <dsp:cNvPr id="0" name=""/>
        <dsp:cNvSpPr/>
      </dsp:nvSpPr>
      <dsp:spPr>
        <a:xfrm>
          <a:off x="533122" y="78719"/>
          <a:ext cx="629758" cy="629758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EEBE3C-4C40-41BD-853C-2E9FFBAB561C}">
      <dsp:nvSpPr>
        <dsp:cNvPr id="0" name=""/>
        <dsp:cNvSpPr/>
      </dsp:nvSpPr>
      <dsp:spPr>
        <a:xfrm>
          <a:off x="496800" y="787198"/>
          <a:ext cx="4146397" cy="3312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Osiguranje dostupnosti sportskih i sportsko-rekreativnih sadržaja </a:t>
          </a:r>
          <a:r>
            <a:rPr lang="hr-HR" sz="2400" kern="1200" dirty="0" smtClean="0"/>
            <a:t>za ranjive skupine s ciljem povećanja njihove socijalne uključenosti</a:t>
          </a:r>
          <a:endParaRPr lang="hr-HR" sz="2400" kern="1200" dirty="0"/>
        </a:p>
      </dsp:txBody>
      <dsp:txXfrm>
        <a:off x="496800" y="787198"/>
        <a:ext cx="4146397" cy="3312793"/>
      </dsp:txXfrm>
    </dsp:sp>
    <dsp:sp modelId="{1F6F405B-3AF0-4CEA-8125-109F32370629}">
      <dsp:nvSpPr>
        <dsp:cNvPr id="0" name=""/>
        <dsp:cNvSpPr/>
      </dsp:nvSpPr>
      <dsp:spPr>
        <a:xfrm>
          <a:off x="1405600" y="0"/>
          <a:ext cx="2328795" cy="7871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C00000"/>
              </a:solidFill>
            </a:rPr>
            <a:t>SPECIFIČNI CILJ</a:t>
          </a:r>
          <a:endParaRPr lang="hr-HR" sz="2400" kern="1200" dirty="0">
            <a:solidFill>
              <a:srgbClr val="C00000"/>
            </a:solidFill>
          </a:endParaRPr>
        </a:p>
      </dsp:txBody>
      <dsp:txXfrm>
        <a:off x="1405600" y="0"/>
        <a:ext cx="2328795" cy="7871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4E1CB9-DA70-4F4D-BDF7-A6F4CDE5CE4A}">
      <dsp:nvSpPr>
        <dsp:cNvPr id="0" name=""/>
        <dsp:cNvSpPr/>
      </dsp:nvSpPr>
      <dsp:spPr>
        <a:xfrm>
          <a:off x="5257800" y="1739855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2804"/>
              </a:lnTo>
              <a:lnTo>
                <a:pt x="3719932" y="322804"/>
              </a:lnTo>
              <a:lnTo>
                <a:pt x="3719932" y="6456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6F624D-D172-41F0-B417-AED292F16CA4}">
      <dsp:nvSpPr>
        <dsp:cNvPr id="0" name=""/>
        <dsp:cNvSpPr/>
      </dsp:nvSpPr>
      <dsp:spPr>
        <a:xfrm>
          <a:off x="5212080" y="1739855"/>
          <a:ext cx="91440" cy="6456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56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E9A593-5D22-4170-81AD-1B3A1C4883E7}">
      <dsp:nvSpPr>
        <dsp:cNvPr id="0" name=""/>
        <dsp:cNvSpPr/>
      </dsp:nvSpPr>
      <dsp:spPr>
        <a:xfrm>
          <a:off x="1537867" y="1739855"/>
          <a:ext cx="3719932" cy="645608"/>
        </a:xfrm>
        <a:custGeom>
          <a:avLst/>
          <a:gdLst/>
          <a:ahLst/>
          <a:cxnLst/>
          <a:rect l="0" t="0" r="0" b="0"/>
          <a:pathLst>
            <a:path>
              <a:moveTo>
                <a:pt x="3719932" y="0"/>
              </a:moveTo>
              <a:lnTo>
                <a:pt x="3719932" y="322804"/>
              </a:lnTo>
              <a:lnTo>
                <a:pt x="0" y="322804"/>
              </a:lnTo>
              <a:lnTo>
                <a:pt x="0" y="6456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E0D23A-D311-4EC2-8864-5B3213AB36C3}">
      <dsp:nvSpPr>
        <dsp:cNvPr id="0" name=""/>
        <dsp:cNvSpPr/>
      </dsp:nvSpPr>
      <dsp:spPr>
        <a:xfrm>
          <a:off x="4489219" y="202693"/>
          <a:ext cx="1537161" cy="1537161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5A2E8-220E-4588-962D-F962DFF171BC}">
      <dsp:nvSpPr>
        <dsp:cNvPr id="0" name=""/>
        <dsp:cNvSpPr/>
      </dsp:nvSpPr>
      <dsp:spPr>
        <a:xfrm>
          <a:off x="4489219" y="202693"/>
          <a:ext cx="1537161" cy="1537161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FE6A8C-63F5-493F-9267-A5A378C0651E}">
      <dsp:nvSpPr>
        <dsp:cNvPr id="0" name=""/>
        <dsp:cNvSpPr/>
      </dsp:nvSpPr>
      <dsp:spPr>
        <a:xfrm>
          <a:off x="3720638" y="479382"/>
          <a:ext cx="3074323" cy="98378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600" b="1" kern="1200" dirty="0" smtClean="0"/>
            <a:t>CILJNE SKUPINE</a:t>
          </a:r>
          <a:endParaRPr lang="en-US" sz="3600" b="1" kern="1200" dirty="0"/>
        </a:p>
      </dsp:txBody>
      <dsp:txXfrm>
        <a:off x="3720638" y="479382"/>
        <a:ext cx="3074323" cy="983783"/>
      </dsp:txXfrm>
    </dsp:sp>
    <dsp:sp modelId="{5DA98549-A953-4498-A16C-944008C6E8AB}">
      <dsp:nvSpPr>
        <dsp:cNvPr id="0" name=""/>
        <dsp:cNvSpPr/>
      </dsp:nvSpPr>
      <dsp:spPr>
        <a:xfrm>
          <a:off x="769286" y="2385463"/>
          <a:ext cx="1537161" cy="1537161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B6C3DC-96E6-4F45-BD80-152A5878809D}">
      <dsp:nvSpPr>
        <dsp:cNvPr id="0" name=""/>
        <dsp:cNvSpPr/>
      </dsp:nvSpPr>
      <dsp:spPr>
        <a:xfrm>
          <a:off x="769286" y="2385463"/>
          <a:ext cx="1537161" cy="1537161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935480-CADB-4BC8-AE33-9E533B02D26B}">
      <dsp:nvSpPr>
        <dsp:cNvPr id="0" name=""/>
        <dsp:cNvSpPr/>
      </dsp:nvSpPr>
      <dsp:spPr>
        <a:xfrm>
          <a:off x="706" y="2662152"/>
          <a:ext cx="3074323" cy="98378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Djeca</a:t>
          </a:r>
          <a:r>
            <a:rPr lang="en-US" sz="2400" b="1" kern="1200" dirty="0" smtClean="0"/>
            <a:t> i </a:t>
          </a:r>
          <a:r>
            <a:rPr lang="en-US" sz="2400" b="1" kern="1200" dirty="0" err="1" smtClean="0"/>
            <a:t>mladi</a:t>
          </a:r>
          <a:r>
            <a:rPr lang="en-US" sz="2400" b="1" kern="1200" dirty="0" smtClean="0"/>
            <a:t> u </a:t>
          </a:r>
          <a:r>
            <a:rPr lang="en-US" sz="2400" b="1" kern="1200" dirty="0" err="1" smtClean="0"/>
            <a:t>riziku</a:t>
          </a:r>
          <a:r>
            <a:rPr lang="en-US" sz="2400" b="1" kern="1200" dirty="0" smtClean="0"/>
            <a:t> od </a:t>
          </a:r>
          <a:r>
            <a:rPr lang="en-US" sz="2400" b="1" kern="1200" dirty="0" err="1" smtClean="0"/>
            <a:t>socijalne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isključenosti</a:t>
          </a:r>
          <a:endParaRPr lang="en-US" sz="3600" b="1" kern="1200" dirty="0"/>
        </a:p>
      </dsp:txBody>
      <dsp:txXfrm>
        <a:off x="706" y="2662152"/>
        <a:ext cx="3074323" cy="983783"/>
      </dsp:txXfrm>
    </dsp:sp>
    <dsp:sp modelId="{C7DAB1D5-9AF4-4EB4-9BD0-7CD785662460}">
      <dsp:nvSpPr>
        <dsp:cNvPr id="0" name=""/>
        <dsp:cNvSpPr/>
      </dsp:nvSpPr>
      <dsp:spPr>
        <a:xfrm>
          <a:off x="4489219" y="2385463"/>
          <a:ext cx="1537161" cy="1537161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BFB3B-BE85-434A-8961-F118A0FABC4E}">
      <dsp:nvSpPr>
        <dsp:cNvPr id="0" name=""/>
        <dsp:cNvSpPr/>
      </dsp:nvSpPr>
      <dsp:spPr>
        <a:xfrm>
          <a:off x="4489219" y="2385463"/>
          <a:ext cx="1537161" cy="1537161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8B599E-55AB-44CF-952A-2C987F312783}">
      <dsp:nvSpPr>
        <dsp:cNvPr id="0" name=""/>
        <dsp:cNvSpPr/>
      </dsp:nvSpPr>
      <dsp:spPr>
        <a:xfrm>
          <a:off x="3720638" y="2662152"/>
          <a:ext cx="3074323" cy="98378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b="1" kern="1200" dirty="0" smtClean="0"/>
            <a:t>Djeca s teškoćama u razvoju i mladi s invaliditeto</a:t>
          </a:r>
          <a:r>
            <a:rPr lang="hr-HR" sz="2400" b="1" kern="1200" dirty="0" smtClean="0"/>
            <a:t>m</a:t>
          </a:r>
          <a:endParaRPr lang="en-US" sz="3600" b="1" kern="1200" dirty="0"/>
        </a:p>
      </dsp:txBody>
      <dsp:txXfrm>
        <a:off x="3720638" y="2662152"/>
        <a:ext cx="3074323" cy="983783"/>
      </dsp:txXfrm>
    </dsp:sp>
    <dsp:sp modelId="{A6A66C05-991E-43E3-B222-F8EA7698CFDE}">
      <dsp:nvSpPr>
        <dsp:cNvPr id="0" name=""/>
        <dsp:cNvSpPr/>
      </dsp:nvSpPr>
      <dsp:spPr>
        <a:xfrm>
          <a:off x="8209151" y="2385463"/>
          <a:ext cx="1537161" cy="1537161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F67D3-BB73-461B-AEEE-D51F9950E417}">
      <dsp:nvSpPr>
        <dsp:cNvPr id="0" name=""/>
        <dsp:cNvSpPr/>
      </dsp:nvSpPr>
      <dsp:spPr>
        <a:xfrm>
          <a:off x="8209151" y="2385463"/>
          <a:ext cx="1537161" cy="1537161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6DF06-AEC6-485E-9B17-6F35F0595973}">
      <dsp:nvSpPr>
        <dsp:cNvPr id="0" name=""/>
        <dsp:cNvSpPr/>
      </dsp:nvSpPr>
      <dsp:spPr>
        <a:xfrm>
          <a:off x="7440570" y="2662152"/>
          <a:ext cx="3074323" cy="98378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b="1" kern="1200" dirty="0" smtClean="0"/>
            <a:t>Djeca i mlađe punoljetne osobe s problemima u ponašanju</a:t>
          </a:r>
          <a:endParaRPr lang="en-US" sz="3600" b="1" kern="1200" dirty="0"/>
        </a:p>
      </dsp:txBody>
      <dsp:txXfrm>
        <a:off x="7440570" y="2662152"/>
        <a:ext cx="3074323" cy="9837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2A7886-647B-48B4-98C1-DC688D8628E2}">
      <dsp:nvSpPr>
        <dsp:cNvPr id="0" name=""/>
        <dsp:cNvSpPr/>
      </dsp:nvSpPr>
      <dsp:spPr>
        <a:xfrm>
          <a:off x="433204" y="0"/>
          <a:ext cx="787198" cy="787198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188E57-09F3-4F64-8632-006976F67322}">
      <dsp:nvSpPr>
        <dsp:cNvPr id="0" name=""/>
        <dsp:cNvSpPr/>
      </dsp:nvSpPr>
      <dsp:spPr>
        <a:xfrm>
          <a:off x="511923" y="78719"/>
          <a:ext cx="629758" cy="629758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8A55AA-94C9-4BC4-864A-CF1F39D8A71D}">
      <dsp:nvSpPr>
        <dsp:cNvPr id="0" name=""/>
        <dsp:cNvSpPr/>
      </dsp:nvSpPr>
      <dsp:spPr>
        <a:xfrm>
          <a:off x="69552" y="787198"/>
          <a:ext cx="4958494" cy="3312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Povećanje </a:t>
          </a:r>
          <a:r>
            <a:rPr lang="hr-HR" sz="2400" b="1" kern="1200" dirty="0" err="1" smtClean="0"/>
            <a:t>zapošljivosti</a:t>
          </a:r>
          <a:r>
            <a:rPr lang="hr-HR" sz="2400" b="1" kern="1200" dirty="0" smtClean="0"/>
            <a:t> ranjivih skupina </a:t>
          </a:r>
          <a:r>
            <a:rPr lang="hr-HR" sz="2400" kern="1200" dirty="0" smtClean="0"/>
            <a:t>kroz stručno usavršavanje i obrazovanje s ciljem integracije na tržište rada u sektoru turizma i ugostiteljstva</a:t>
          </a:r>
          <a:endParaRPr lang="hr-HR" sz="2400" kern="1200" dirty="0"/>
        </a:p>
      </dsp:txBody>
      <dsp:txXfrm>
        <a:off x="69552" y="787198"/>
        <a:ext cx="4958494" cy="3312793"/>
      </dsp:txXfrm>
    </dsp:sp>
    <dsp:sp modelId="{3584A7CA-F6AF-48C7-BEF0-FEA5620C9E9F}">
      <dsp:nvSpPr>
        <dsp:cNvPr id="0" name=""/>
        <dsp:cNvSpPr/>
      </dsp:nvSpPr>
      <dsp:spPr>
        <a:xfrm>
          <a:off x="1384402" y="0"/>
          <a:ext cx="2328795" cy="7871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C00000"/>
              </a:solidFill>
            </a:rPr>
            <a:t>OPĆI CILJ</a:t>
          </a:r>
          <a:endParaRPr lang="hr-HR" sz="2400" kern="1200" dirty="0">
            <a:solidFill>
              <a:srgbClr val="C00000"/>
            </a:solidFill>
          </a:endParaRPr>
        </a:p>
      </dsp:txBody>
      <dsp:txXfrm>
        <a:off x="1384402" y="0"/>
        <a:ext cx="2328795" cy="7871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ED9EBD-4313-4A26-B4AB-E178D82571F3}">
      <dsp:nvSpPr>
        <dsp:cNvPr id="0" name=""/>
        <dsp:cNvSpPr/>
      </dsp:nvSpPr>
      <dsp:spPr>
        <a:xfrm>
          <a:off x="475416" y="0"/>
          <a:ext cx="771491" cy="771491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0EA9E8-0419-4750-A06D-E81A11761575}">
      <dsp:nvSpPr>
        <dsp:cNvPr id="0" name=""/>
        <dsp:cNvSpPr/>
      </dsp:nvSpPr>
      <dsp:spPr>
        <a:xfrm>
          <a:off x="552566" y="77149"/>
          <a:ext cx="617193" cy="617193"/>
        </a:xfrm>
        <a:prstGeom prst="chord">
          <a:avLst>
            <a:gd name="adj1" fmla="val 162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14F9A4-E850-4B27-BEFA-360079DF4E81}">
      <dsp:nvSpPr>
        <dsp:cNvPr id="0" name=""/>
        <dsp:cNvSpPr/>
      </dsp:nvSpPr>
      <dsp:spPr>
        <a:xfrm>
          <a:off x="47561" y="771491"/>
          <a:ext cx="5002476" cy="3246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1. Razvoj i stjecanje stručnih znanja OSI potrebnih za rad u sektoru turizma i ugostiteljstva </a:t>
          </a:r>
          <a:r>
            <a:rPr lang="hr-HR" sz="2400" kern="1200" dirty="0" smtClean="0"/>
            <a:t>kroz provedbu organizirane nastave po postojećim i/ili unaprijeđenim neformalnim obrazovnim programima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2. Promocija pristupa tržištu rada u sektoru turizma i ugostiteljstva za OSI</a:t>
          </a:r>
          <a:endParaRPr lang="hr-HR" sz="2400" b="1" kern="1200" dirty="0"/>
        </a:p>
      </dsp:txBody>
      <dsp:txXfrm>
        <a:off x="47561" y="771491"/>
        <a:ext cx="5002476" cy="3246692"/>
      </dsp:txXfrm>
    </dsp:sp>
    <dsp:sp modelId="{924124CE-B6D3-4AFE-9630-20C5D74DD072}">
      <dsp:nvSpPr>
        <dsp:cNvPr id="0" name=""/>
        <dsp:cNvSpPr/>
      </dsp:nvSpPr>
      <dsp:spPr>
        <a:xfrm>
          <a:off x="1288030" y="0"/>
          <a:ext cx="2521539" cy="7714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rgbClr val="C00000"/>
              </a:solidFill>
            </a:rPr>
            <a:t>SPECIFIČNI CILJEVI</a:t>
          </a:r>
          <a:endParaRPr lang="hr-HR" sz="2400" kern="1200" dirty="0">
            <a:solidFill>
              <a:srgbClr val="C00000"/>
            </a:solidFill>
          </a:endParaRPr>
        </a:p>
      </dsp:txBody>
      <dsp:txXfrm>
        <a:off x="1288030" y="0"/>
        <a:ext cx="2521539" cy="77149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6F624D-D172-41F0-B417-AED292F16CA4}">
      <dsp:nvSpPr>
        <dsp:cNvPr id="0" name=""/>
        <dsp:cNvSpPr/>
      </dsp:nvSpPr>
      <dsp:spPr>
        <a:xfrm>
          <a:off x="5257800" y="1704812"/>
          <a:ext cx="2061882" cy="715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847"/>
              </a:lnTo>
              <a:lnTo>
                <a:pt x="2061882" y="357847"/>
              </a:lnTo>
              <a:lnTo>
                <a:pt x="2061882" y="71569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E9A593-5D22-4170-81AD-1B3A1C4883E7}">
      <dsp:nvSpPr>
        <dsp:cNvPr id="0" name=""/>
        <dsp:cNvSpPr/>
      </dsp:nvSpPr>
      <dsp:spPr>
        <a:xfrm>
          <a:off x="3195917" y="1704812"/>
          <a:ext cx="2061882" cy="715694"/>
        </a:xfrm>
        <a:custGeom>
          <a:avLst/>
          <a:gdLst/>
          <a:ahLst/>
          <a:cxnLst/>
          <a:rect l="0" t="0" r="0" b="0"/>
          <a:pathLst>
            <a:path>
              <a:moveTo>
                <a:pt x="2061882" y="0"/>
              </a:moveTo>
              <a:lnTo>
                <a:pt x="2061882" y="357847"/>
              </a:lnTo>
              <a:lnTo>
                <a:pt x="0" y="357847"/>
              </a:lnTo>
              <a:lnTo>
                <a:pt x="0" y="71569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E0D23A-D311-4EC2-8864-5B3213AB36C3}">
      <dsp:nvSpPr>
        <dsp:cNvPr id="0" name=""/>
        <dsp:cNvSpPr/>
      </dsp:nvSpPr>
      <dsp:spPr>
        <a:xfrm>
          <a:off x="4405782" y="776"/>
          <a:ext cx="1704035" cy="170403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45A2E8-220E-4588-962D-F962DFF171BC}">
      <dsp:nvSpPr>
        <dsp:cNvPr id="0" name=""/>
        <dsp:cNvSpPr/>
      </dsp:nvSpPr>
      <dsp:spPr>
        <a:xfrm>
          <a:off x="4405782" y="776"/>
          <a:ext cx="1704035" cy="170403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FE6A8C-63F5-493F-9267-A5A378C0651E}">
      <dsp:nvSpPr>
        <dsp:cNvPr id="0" name=""/>
        <dsp:cNvSpPr/>
      </dsp:nvSpPr>
      <dsp:spPr>
        <a:xfrm>
          <a:off x="3553764" y="307502"/>
          <a:ext cx="3408071" cy="109058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600" b="1" kern="1200" dirty="0" smtClean="0"/>
            <a:t>CILJNE SKUPINE</a:t>
          </a:r>
          <a:endParaRPr lang="en-US" sz="3600" b="1" kern="1200" dirty="0"/>
        </a:p>
      </dsp:txBody>
      <dsp:txXfrm>
        <a:off x="3553764" y="307502"/>
        <a:ext cx="3408071" cy="1090582"/>
      </dsp:txXfrm>
    </dsp:sp>
    <dsp:sp modelId="{5DA98549-A953-4498-A16C-944008C6E8AB}">
      <dsp:nvSpPr>
        <dsp:cNvPr id="0" name=""/>
        <dsp:cNvSpPr/>
      </dsp:nvSpPr>
      <dsp:spPr>
        <a:xfrm>
          <a:off x="2343899" y="2420506"/>
          <a:ext cx="1704035" cy="170403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B6C3DC-96E6-4F45-BD80-152A5878809D}">
      <dsp:nvSpPr>
        <dsp:cNvPr id="0" name=""/>
        <dsp:cNvSpPr/>
      </dsp:nvSpPr>
      <dsp:spPr>
        <a:xfrm>
          <a:off x="2343899" y="2420506"/>
          <a:ext cx="1704035" cy="170403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935480-CADB-4BC8-AE33-9E533B02D26B}">
      <dsp:nvSpPr>
        <dsp:cNvPr id="0" name=""/>
        <dsp:cNvSpPr/>
      </dsp:nvSpPr>
      <dsp:spPr>
        <a:xfrm>
          <a:off x="1491881" y="2727233"/>
          <a:ext cx="3408071" cy="109058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Osobe s invaliditetom</a:t>
          </a:r>
          <a:endParaRPr lang="en-US" sz="3600" b="1" kern="1200" dirty="0"/>
        </a:p>
      </dsp:txBody>
      <dsp:txXfrm>
        <a:off x="1491881" y="2727233"/>
        <a:ext cx="3408071" cy="1090582"/>
      </dsp:txXfrm>
    </dsp:sp>
    <dsp:sp modelId="{C7DAB1D5-9AF4-4EB4-9BD0-7CD785662460}">
      <dsp:nvSpPr>
        <dsp:cNvPr id="0" name=""/>
        <dsp:cNvSpPr/>
      </dsp:nvSpPr>
      <dsp:spPr>
        <a:xfrm>
          <a:off x="6467665" y="2420506"/>
          <a:ext cx="1704035" cy="1704035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BFB3B-BE85-434A-8961-F118A0FABC4E}">
      <dsp:nvSpPr>
        <dsp:cNvPr id="0" name=""/>
        <dsp:cNvSpPr/>
      </dsp:nvSpPr>
      <dsp:spPr>
        <a:xfrm>
          <a:off x="6467665" y="2420506"/>
          <a:ext cx="1704035" cy="1704035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8B599E-55AB-44CF-952A-2C987F312783}">
      <dsp:nvSpPr>
        <dsp:cNvPr id="0" name=""/>
        <dsp:cNvSpPr/>
      </dsp:nvSpPr>
      <dsp:spPr>
        <a:xfrm>
          <a:off x="5615647" y="2727233"/>
          <a:ext cx="3408071" cy="109058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/>
            <a:t>Stručnjaci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iz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turističko-ugostiteljskog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sektora</a:t>
          </a:r>
          <a:endParaRPr lang="en-US" sz="3600" b="1" kern="1200" dirty="0"/>
        </a:p>
      </dsp:txBody>
      <dsp:txXfrm>
        <a:off x="5615647" y="2727233"/>
        <a:ext cx="3408071" cy="10905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9CC08-08C8-4CB2-98F9-ED5FED8DC62D}" type="datetimeFigureOut">
              <a:rPr lang="hr-HR" smtClean="0"/>
              <a:t>23.4.2025.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2FD32-1D18-4621-8913-D6B2E46D2FE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8180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68120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Osobe s invaliditetom</a:t>
            </a:r>
            <a:r>
              <a:rPr lang="hr-HR" baseline="0" dirty="0" smtClean="0"/>
              <a:t> </a:t>
            </a:r>
          </a:p>
          <a:p>
            <a:endParaRPr lang="hr-HR" baseline="0" dirty="0" smtClean="0"/>
          </a:p>
          <a:p>
            <a:r>
              <a:rPr lang="hr-HR" baseline="0" dirty="0" smtClean="0"/>
              <a:t>Te</a:t>
            </a:r>
          </a:p>
          <a:p>
            <a:endParaRPr lang="hr-HR" baseline="0" dirty="0" smtClean="0"/>
          </a:p>
          <a:p>
            <a:r>
              <a:rPr lang="hr-HR" baseline="0" dirty="0" smtClean="0"/>
              <a:t>Stručnjaci iz turističko-ugostiteljskog sektora, pri čemu se to odnosi na 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predavače i mentore koji će unaprijediti svoja stručna i andragoška znanja za rad s osobama s invaliditetom u sklopu projekta.</a:t>
            </a:r>
            <a:r>
              <a:rPr lang="hr-H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su 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predavači i mentori zaposleni u </a:t>
            </a:r>
            <a:r>
              <a:rPr lang="hr-H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ustanovama registriranima 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obavljanje djelatnosti obrazovanja odraslih ili kod poslodavaca koji su partneri </a:t>
            </a:r>
            <a:r>
              <a:rPr lang="hr-HR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projektu.</a:t>
            </a:r>
            <a:endParaRPr lang="hr-H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0418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6089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1719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230240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6045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05767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Ukupan raspoloživ iznos bespovratnih sredstava za dodjelu u okviru ovog PDP-a je 19.000.000,00 EUR od čega je:</a:t>
            </a: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iznos sredstava osiguran u Državnom proračunu RH iz sredstava Europske unije i Europskog socijalnog fonda plus 16.150.000,00 EUR (85 %);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iznos sredstava osiguran u Državnom proračunu RH za nacionalno sufinanciranje 2.850.000,00 EUR (15 %). </a:t>
            </a:r>
          </a:p>
          <a:p>
            <a:endParaRPr lang="hr-HR" dirty="0" smtClean="0"/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Najniži iznos bespovratnih sredstava </a:t>
            </a:r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Najviši iznos bespovratnih sredstava</a:t>
            </a:r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50.000,00 EUR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150.000,00 EUR</a:t>
            </a:r>
          </a:p>
          <a:p>
            <a:endParaRPr lang="hr-HR" dirty="0" smtClean="0"/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Intenzitet potpore (udio bespovratnih sredstava) po pojedinom projektnom prijedlogu može iznositi najviše do 98 % ukupnih prihvatljivih troškova. Prijavitelj je obvezan osigurati vlastiti udio sufinanciranja u iznosu od 2 % ukupnih prihvatljivih troškova </a:t>
            </a:r>
            <a:endParaRPr lang="hr-HR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="1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6688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="1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7378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hr-HR" sz="1200" b="1" dirty="0" smtClean="0">
                <a:effectLst/>
              </a:rPr>
              <a:t>Djeca i mladi  u riziku od socijalne isključenosti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nezaposlenih roditelja,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roditelja korisnika dječjeg doplatka,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bez odgovarajuće roditeljske skrbi,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samohranih roditelja,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iz </a:t>
            </a:r>
            <a:r>
              <a:rPr lang="hr-HR" sz="1200" dirty="0" err="1" smtClean="0">
                <a:effectLst/>
              </a:rPr>
              <a:t>jednoroditeljskih</a:t>
            </a:r>
            <a:r>
              <a:rPr lang="hr-HR" sz="1200" dirty="0" smtClean="0">
                <a:effectLst/>
              </a:rPr>
              <a:t> obitelji,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sz="1200" dirty="0" smtClean="0">
                <a:effectLst/>
              </a:rPr>
              <a:t>iz obitelji s troje ili više djece</a:t>
            </a:r>
            <a:endParaRPr lang="hr-HR" dirty="0" smtClean="0">
              <a:effectLst/>
            </a:endParaRP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Djeca s teškoćama u razvoju</a:t>
            </a:r>
            <a:r>
              <a:rPr lang="hr-HR" sz="1200" b="1" dirty="0" smtClean="0">
                <a:effectLst/>
              </a:rPr>
              <a:t> </a:t>
            </a:r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mladi s invaliditetom</a:t>
            </a:r>
            <a:r>
              <a:rPr lang="hr-HR" sz="1200" b="1" dirty="0" smtClean="0">
                <a:effectLst/>
              </a:rPr>
              <a:t>   </a:t>
            </a:r>
            <a:endParaRPr lang="hr-HR" b="1" dirty="0" smtClean="0">
              <a:effectLst/>
            </a:endParaRP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Poja</a:t>
            </a:r>
            <a:r>
              <a:rPr lang="hr-H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 „djeca i mladi” se odnosi 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djecu do navršenih 18 godina i mlade do navršenih 30 godina starosti.</a:t>
            </a: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Djeca i mlađe punoljetne osobe s problemima u ponašanju</a:t>
            </a:r>
            <a:r>
              <a:rPr lang="hr-HR" b="1" dirty="0" smtClean="0">
                <a:effectLst/>
              </a:rPr>
              <a:t> </a:t>
            </a: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Pojam „Mlađa punoljetna osoba” se</a:t>
            </a:r>
            <a:r>
              <a:rPr lang="hr-H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odnosi na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odraslu osob</a:t>
            </a:r>
            <a:r>
              <a:rPr lang="hr-H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 </a:t>
            </a: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koja nije navršila 21 godinu života.</a:t>
            </a:r>
          </a:p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1951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46313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8602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iznos sredstava osiguran u Državnom proračunu RH iz sredstava Europske unije i Europskog socijalnog fonda plus 5.950.000,00 EUR (85 %);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iznos sredstava osiguran u Državnom proračunu RH za nacionalno sufinanciranje 1.050.000,00 EUR (15 %). </a:t>
            </a:r>
          </a:p>
          <a:p>
            <a:endParaRPr lang="hr-HR" dirty="0" smtClean="0"/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Najniži iznos bespovratnih sredstava </a:t>
            </a:r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Najviši iznos bespovratnih sredstava</a:t>
            </a:r>
            <a:endParaRPr lang="hr-H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60.000,00 EUR</a:t>
            </a:r>
          </a:p>
          <a:p>
            <a:r>
              <a:rPr lang="hr-H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400.000,00 EUR</a:t>
            </a:r>
          </a:p>
          <a:p>
            <a:endParaRPr lang="hr-HR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="1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24562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="1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200" baseline="0" dirty="0" smtClean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2FD32-1D18-4621-8913-D6B2E46D2FE6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736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66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55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85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4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1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1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6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10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43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4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EBE47-C3E4-4FC9-9F6F-E131477A2790}" type="datetimeFigureOut">
              <a:rPr lang="en-US" smtClean="0"/>
              <a:t>4/23/2025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8AA72-00FF-4593-8952-D0F9F92C3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29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73201"/>
            <a:ext cx="9144000" cy="2318482"/>
          </a:xfrm>
        </p:spPr>
        <p:txBody>
          <a:bodyPr>
            <a:normAutofit/>
          </a:bodyPr>
          <a:lstStyle/>
          <a:p>
            <a:r>
              <a:rPr lang="hr-HR" sz="5600" b="1" dirty="0" smtClean="0">
                <a:solidFill>
                  <a:srgbClr val="002060"/>
                </a:solidFill>
              </a:rPr>
              <a:t>Pozivi </a:t>
            </a:r>
            <a:r>
              <a:rPr lang="pt-BR" sz="5600" b="1" dirty="0" smtClean="0">
                <a:solidFill>
                  <a:srgbClr val="002060"/>
                </a:solidFill>
              </a:rPr>
              <a:t>Ministarstva </a:t>
            </a:r>
            <a:r>
              <a:rPr lang="pt-BR" sz="5600" b="1" dirty="0">
                <a:solidFill>
                  <a:srgbClr val="002060"/>
                </a:solidFill>
              </a:rPr>
              <a:t>turizma i </a:t>
            </a:r>
            <a:r>
              <a:rPr lang="pt-BR" sz="5600" b="1" dirty="0" smtClean="0">
                <a:solidFill>
                  <a:srgbClr val="002060"/>
                </a:solidFill>
              </a:rPr>
              <a:t>sporta</a:t>
            </a:r>
            <a:endParaRPr lang="hr-HR" sz="56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45132"/>
            <a:ext cx="9144000" cy="1141267"/>
          </a:xfrm>
        </p:spPr>
        <p:txBody>
          <a:bodyPr>
            <a:noAutofit/>
          </a:bodyPr>
          <a:lstStyle/>
          <a:p>
            <a:r>
              <a:rPr lang="pl-PL" sz="2800" i="1" dirty="0" smtClean="0">
                <a:solidFill>
                  <a:schemeClr val="accent4">
                    <a:lumMod val="75000"/>
                  </a:schemeClr>
                </a:solidFill>
              </a:rPr>
              <a:t>PDP</a:t>
            </a:r>
            <a:r>
              <a:rPr lang="pl-PL" sz="2800" b="1" i="1" dirty="0" smtClean="0">
                <a:solidFill>
                  <a:schemeClr val="accent4">
                    <a:lumMod val="75000"/>
                  </a:schemeClr>
                </a:solidFill>
              </a:rPr>
              <a:t> „Uključivanje </a:t>
            </a:r>
            <a:r>
              <a:rPr lang="pl-PL" sz="2800" b="1" i="1" dirty="0">
                <a:solidFill>
                  <a:schemeClr val="accent4">
                    <a:lumMod val="75000"/>
                  </a:schemeClr>
                </a:solidFill>
              </a:rPr>
              <a:t>djece i mladih u riziku od socijalne isključenosti u </a:t>
            </a:r>
            <a:r>
              <a:rPr lang="pl-PL" sz="2800" b="1" i="1" dirty="0" smtClean="0">
                <a:solidFill>
                  <a:schemeClr val="accent4">
                    <a:lumMod val="75000"/>
                  </a:schemeClr>
                </a:solidFill>
              </a:rPr>
              <a:t>sport”</a:t>
            </a:r>
          </a:p>
          <a:p>
            <a:r>
              <a:rPr lang="pl-PL" sz="2800" i="1" dirty="0" smtClean="0">
                <a:solidFill>
                  <a:schemeClr val="accent4">
                    <a:lumMod val="75000"/>
                  </a:schemeClr>
                </a:solidFill>
              </a:rPr>
              <a:t>PDP </a:t>
            </a:r>
            <a:r>
              <a:rPr lang="pl-PL" sz="2800" b="1" i="1" dirty="0" smtClean="0">
                <a:solidFill>
                  <a:schemeClr val="accent4">
                    <a:lumMod val="75000"/>
                  </a:schemeClr>
                </a:solidFill>
              </a:rPr>
              <a:t>„Turizam </a:t>
            </a:r>
            <a:r>
              <a:rPr lang="pl-PL" sz="2800" b="1" i="1" dirty="0">
                <a:solidFill>
                  <a:schemeClr val="accent4">
                    <a:lumMod val="75000"/>
                  </a:schemeClr>
                </a:solidFill>
              </a:rPr>
              <a:t>za </a:t>
            </a:r>
            <a:r>
              <a:rPr lang="pl-PL" sz="2800" b="1" i="1" dirty="0" smtClean="0">
                <a:solidFill>
                  <a:schemeClr val="accent4">
                    <a:lumMod val="75000"/>
                  </a:schemeClr>
                </a:solidFill>
              </a:rPr>
              <a:t>sve”</a:t>
            </a:r>
            <a:endParaRPr lang="pl-PL" sz="2800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2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tx2"/>
                </a:solidFill>
              </a:rPr>
              <a:t>Turizam za sve</a:t>
            </a:r>
            <a:endParaRPr lang="hr-HR" sz="4000" b="1" dirty="0">
              <a:solidFill>
                <a:schemeClr val="tx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 smtClean="0"/>
              <a:t>Planirana </a:t>
            </a:r>
            <a:r>
              <a:rPr lang="hr-HR" sz="2400" b="1" dirty="0"/>
              <a:t>objava </a:t>
            </a:r>
            <a:r>
              <a:rPr lang="hr-HR" sz="2400" b="1" dirty="0" smtClean="0"/>
              <a:t>Poziva</a:t>
            </a:r>
            <a:r>
              <a:rPr lang="hr-HR" sz="2400" dirty="0" smtClean="0"/>
              <a:t>: 4Q 2025.</a:t>
            </a:r>
            <a:endParaRPr lang="hr-HR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/>
              <a:t>Vrsta postupka dodjele:</a:t>
            </a:r>
            <a:r>
              <a:rPr lang="hr-HR" sz="2400" dirty="0"/>
              <a:t> Otvoreni </a:t>
            </a:r>
            <a:r>
              <a:rPr lang="hr-HR" sz="2400" dirty="0" smtClean="0"/>
              <a:t>privremeni poziv</a:t>
            </a:r>
            <a:endParaRPr lang="hr-HR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/>
              <a:t>Procijenjena vrijednost </a:t>
            </a:r>
            <a:r>
              <a:rPr lang="hr-HR" sz="2400" b="1" dirty="0" smtClean="0"/>
              <a:t>Poziva</a:t>
            </a:r>
            <a:r>
              <a:rPr lang="hr-HR" sz="2400" dirty="0" smtClean="0"/>
              <a:t>: 7.000.000,00 EUR</a:t>
            </a:r>
          </a:p>
          <a:p>
            <a:pPr marL="0" indent="0" algn="just"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503618"/>
              </p:ext>
            </p:extLst>
          </p:nvPr>
        </p:nvGraphicFramePr>
        <p:xfrm>
          <a:off x="1125958" y="3197289"/>
          <a:ext cx="5344637" cy="113339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672614">
                  <a:extLst>
                    <a:ext uri="{9D8B030D-6E8A-4147-A177-3AD203B41FA5}">
                      <a16:colId xmlns:a16="http://schemas.microsoft.com/office/drawing/2014/main" val="3724015949"/>
                    </a:ext>
                  </a:extLst>
                </a:gridCol>
                <a:gridCol w="2672023">
                  <a:extLst>
                    <a:ext uri="{9D8B030D-6E8A-4147-A177-3AD203B41FA5}">
                      <a16:colId xmlns:a16="http://schemas.microsoft.com/office/drawing/2014/main" val="134796911"/>
                    </a:ext>
                  </a:extLst>
                </a:gridCol>
              </a:tblGrid>
              <a:tr h="6009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>
                          <a:effectLst/>
                        </a:rPr>
                        <a:t>Najniži iznos bespovratnih sredstava 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>
                          <a:effectLst/>
                        </a:rPr>
                        <a:t>Najviši iznos bespovratnih sredstava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4248379"/>
                  </a:ext>
                </a:extLst>
              </a:tr>
              <a:tr h="4323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b="0" dirty="0" smtClean="0">
                          <a:effectLst/>
                        </a:rPr>
                        <a:t>60.000,00 </a:t>
                      </a:r>
                      <a:r>
                        <a:rPr lang="hr-HR" sz="2000" b="0" dirty="0">
                          <a:effectLst/>
                        </a:rPr>
                        <a:t>EUR</a:t>
                      </a:r>
                      <a:endParaRPr lang="hr-HR" sz="2000" b="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 smtClean="0">
                          <a:effectLst/>
                        </a:rPr>
                        <a:t>400.000,00 </a:t>
                      </a:r>
                      <a:r>
                        <a:rPr lang="hr-HR" sz="2000" dirty="0">
                          <a:effectLst/>
                        </a:rPr>
                        <a:t>EUR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557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4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76222037"/>
              </p:ext>
            </p:extLst>
          </p:nvPr>
        </p:nvGraphicFramePr>
        <p:xfrm>
          <a:off x="838200" y="1822448"/>
          <a:ext cx="5097600" cy="410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78028815"/>
              </p:ext>
            </p:extLst>
          </p:nvPr>
        </p:nvGraphicFramePr>
        <p:xfrm>
          <a:off x="6256200" y="1815385"/>
          <a:ext cx="5097600" cy="4022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tx2"/>
                </a:solidFill>
              </a:rPr>
              <a:t>Turizam </a:t>
            </a:r>
            <a:r>
              <a:rPr lang="pl-PL" sz="4000" b="1" dirty="0">
                <a:solidFill>
                  <a:schemeClr val="tx2"/>
                </a:solidFill>
              </a:rPr>
              <a:t>za </a:t>
            </a:r>
            <a:r>
              <a:rPr lang="pl-PL" sz="4000" b="1" dirty="0" smtClean="0">
                <a:solidFill>
                  <a:schemeClr val="tx2"/>
                </a:solidFill>
              </a:rPr>
              <a:t>sve</a:t>
            </a:r>
            <a:endParaRPr lang="hr-HR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26092"/>
              </p:ext>
            </p:extLst>
          </p:nvPr>
        </p:nvGraphicFramePr>
        <p:xfrm>
          <a:off x="838201" y="1690689"/>
          <a:ext cx="10515600" cy="4125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r>
              <a:rPr lang="pl-PL" b="1" dirty="0" smtClean="0">
                <a:solidFill>
                  <a:schemeClr val="tx2"/>
                </a:solidFill>
              </a:rPr>
              <a:t>Turizam za sve</a:t>
            </a:r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4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r>
              <a:rPr lang="pl-PL" b="1" dirty="0" smtClean="0">
                <a:solidFill>
                  <a:schemeClr val="tx2"/>
                </a:solidFill>
              </a:rPr>
              <a:t>Turizam za sve</a:t>
            </a:r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10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 smtClean="0">
                <a:solidFill>
                  <a:srgbClr val="C00000"/>
                </a:solidFill>
              </a:rPr>
              <a:t>PRIHVATLJIVI PRIJAVITELJI</a:t>
            </a:r>
            <a:endParaRPr lang="hr-HR" sz="2400" dirty="0">
              <a:solidFill>
                <a:srgbClr val="C00000"/>
              </a:solidFill>
            </a:endParaRPr>
          </a:p>
          <a:p>
            <a:pPr lvl="1" rtl="0"/>
            <a:r>
              <a:rPr lang="hr-HR" b="1" dirty="0"/>
              <a:t>s</a:t>
            </a:r>
            <a:r>
              <a:rPr lang="hr-HR" b="1" dirty="0" smtClean="0"/>
              <a:t>trukovne udruge u turizmu i ugostiteljstvu</a:t>
            </a:r>
            <a:endParaRPr lang="hr-HR" dirty="0"/>
          </a:p>
          <a:p>
            <a:pPr lvl="1" rtl="0"/>
            <a:r>
              <a:rPr lang="hr-HR" b="1" dirty="0"/>
              <a:t>u</a:t>
            </a:r>
            <a:r>
              <a:rPr lang="hr-HR" b="1" dirty="0" smtClean="0"/>
              <a:t>druge </a:t>
            </a:r>
            <a:r>
              <a:rPr lang="hr-HR" dirty="0" smtClean="0"/>
              <a:t>čije djelovanje je vezano za rad s </a:t>
            </a:r>
            <a:r>
              <a:rPr lang="hr-HR" b="1" dirty="0" smtClean="0"/>
              <a:t>OSI</a:t>
            </a:r>
            <a:endParaRPr lang="hr-HR" dirty="0"/>
          </a:p>
          <a:p>
            <a:pPr lvl="1" rtl="0"/>
            <a:r>
              <a:rPr lang="hr-HR" b="1" dirty="0"/>
              <a:t>u</a:t>
            </a:r>
            <a:r>
              <a:rPr lang="hr-HR" b="1" dirty="0" smtClean="0"/>
              <a:t>stanove </a:t>
            </a:r>
            <a:r>
              <a:rPr lang="hr-HR" dirty="0" smtClean="0"/>
              <a:t>registrirane za obavljanje djelatnosti </a:t>
            </a:r>
            <a:r>
              <a:rPr lang="hr-HR" b="1" dirty="0" smtClean="0"/>
              <a:t>obrazovanja odraslih</a:t>
            </a:r>
            <a:endParaRPr lang="hr-HR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115050" y="1825625"/>
            <a:ext cx="5238750" cy="4351338"/>
          </a:xfrm>
        </p:spPr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 smtClean="0">
                <a:solidFill>
                  <a:srgbClr val="C00000"/>
                </a:solidFill>
              </a:rPr>
              <a:t>PRIHVATLJIVI PARTNERI</a:t>
            </a:r>
            <a:endParaRPr lang="hr-HR" sz="2400" dirty="0">
              <a:solidFill>
                <a:srgbClr val="C00000"/>
              </a:solidFill>
            </a:endParaRPr>
          </a:p>
          <a:p>
            <a:pPr lvl="1" rtl="0"/>
            <a:r>
              <a:rPr lang="hr-HR" b="1" dirty="0"/>
              <a:t>p</a:t>
            </a:r>
            <a:r>
              <a:rPr lang="hr-HR" b="1" dirty="0" smtClean="0"/>
              <a:t>oslodavci</a:t>
            </a:r>
            <a:endParaRPr lang="hr-HR" dirty="0"/>
          </a:p>
          <a:p>
            <a:pPr lvl="1" rtl="0"/>
            <a:r>
              <a:rPr lang="hr-HR" b="1" dirty="0"/>
              <a:t>r</a:t>
            </a:r>
            <a:r>
              <a:rPr lang="hr-HR" b="1" dirty="0" smtClean="0"/>
              <a:t>egionalni ili područni uredi HZZ-a</a:t>
            </a:r>
            <a:endParaRPr lang="hr-HR" dirty="0"/>
          </a:p>
          <a:p>
            <a:pPr lvl="1"/>
            <a:r>
              <a:rPr lang="hr-HR" b="1" dirty="0"/>
              <a:t>u</a:t>
            </a:r>
            <a:r>
              <a:rPr lang="hr-HR" b="1" dirty="0" smtClean="0"/>
              <a:t>stanove </a:t>
            </a:r>
            <a:r>
              <a:rPr lang="hr-HR" dirty="0"/>
              <a:t>čije djelovanje je vezano za rad s </a:t>
            </a:r>
            <a:r>
              <a:rPr lang="hr-HR" b="1" dirty="0" smtClean="0"/>
              <a:t>OSI</a:t>
            </a:r>
            <a:endParaRPr lang="hr-HR" dirty="0"/>
          </a:p>
          <a:p>
            <a:pPr lvl="1" rtl="0"/>
            <a:r>
              <a:rPr lang="hr-HR" b="1" dirty="0" smtClean="0"/>
              <a:t>Centar za profesionalnu orijentaciju</a:t>
            </a:r>
            <a:endParaRPr lang="hr-HR" dirty="0"/>
          </a:p>
          <a:p>
            <a:pPr lvl="1" rtl="0"/>
            <a:r>
              <a:rPr lang="hr-HR" b="1" dirty="0"/>
              <a:t>t</a:t>
            </a:r>
            <a:r>
              <a:rPr lang="hr-HR" b="1" dirty="0" smtClean="0"/>
              <a:t>urističke zajednice</a:t>
            </a:r>
            <a:endParaRPr lang="hr-HR" dirty="0"/>
          </a:p>
          <a:p>
            <a:pPr lvl="1" rtl="0"/>
            <a:r>
              <a:rPr lang="hr-HR" b="1" dirty="0" smtClean="0"/>
              <a:t>JLS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6579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</a:rPr>
              <a:t>PRIHVATLJIVE AKTIVNOSTI</a:t>
            </a:r>
          </a:p>
          <a:p>
            <a:pPr lvl="1" algn="just"/>
            <a:r>
              <a:rPr lang="hr-HR" b="1" dirty="0"/>
              <a:t>o</a:t>
            </a:r>
            <a:r>
              <a:rPr lang="hr-HR" b="1" dirty="0" smtClean="0"/>
              <a:t>rganizirana nastava po postojećim i/ili unaprijeđenim neformalnim obrazovnim programima</a:t>
            </a:r>
            <a:r>
              <a:rPr lang="hr-HR" dirty="0" smtClean="0"/>
              <a:t>, s naglaskom na </a:t>
            </a:r>
            <a:r>
              <a:rPr lang="hr-HR" b="1" dirty="0" smtClean="0"/>
              <a:t>praktičnu nastavu </a:t>
            </a:r>
            <a:r>
              <a:rPr lang="hr-HR" dirty="0" smtClean="0"/>
              <a:t>kod poslodavaca </a:t>
            </a:r>
          </a:p>
          <a:p>
            <a:pPr lvl="1" algn="just"/>
            <a:r>
              <a:rPr lang="hr-HR" b="1" dirty="0"/>
              <a:t>p</a:t>
            </a:r>
            <a:r>
              <a:rPr lang="hr-HR" b="1" dirty="0" smtClean="0"/>
              <a:t>rilagodba radnog okruženja </a:t>
            </a:r>
            <a:r>
              <a:rPr lang="hr-HR" dirty="0" smtClean="0"/>
              <a:t>u turizmu za OSI</a:t>
            </a:r>
          </a:p>
          <a:p>
            <a:pPr lvl="1" algn="just"/>
            <a:r>
              <a:rPr lang="hr-HR" b="1" dirty="0"/>
              <a:t>r</a:t>
            </a:r>
            <a:r>
              <a:rPr lang="hr-HR" b="1" dirty="0" smtClean="0"/>
              <a:t>azvoj javnih turističkih proizvoda i usluga </a:t>
            </a:r>
            <a:r>
              <a:rPr lang="hr-HR" dirty="0" smtClean="0"/>
              <a:t>za OSI</a:t>
            </a:r>
          </a:p>
          <a:p>
            <a:pPr lvl="1" algn="just"/>
            <a:r>
              <a:rPr lang="hr-HR" b="1" dirty="0"/>
              <a:t>s</a:t>
            </a:r>
            <a:r>
              <a:rPr lang="hr-HR" b="1" dirty="0" smtClean="0"/>
              <a:t>tručno usavršavanje predavača i mentora </a:t>
            </a:r>
            <a:r>
              <a:rPr lang="hr-HR" dirty="0" smtClean="0"/>
              <a:t>za rad s OSI </a:t>
            </a:r>
          </a:p>
          <a:p>
            <a:pPr lvl="1" algn="just"/>
            <a:r>
              <a:rPr lang="hr-HR" b="1" dirty="0"/>
              <a:t>p</a:t>
            </a:r>
            <a:r>
              <a:rPr lang="hr-HR" b="1" dirty="0" smtClean="0"/>
              <a:t>odizanje svijesti poslodavaca</a:t>
            </a:r>
            <a:r>
              <a:rPr lang="hr-HR" dirty="0" smtClean="0"/>
              <a:t> i zaposlenih u turizmu o zapošljavanju OSI te potrebi razvoja proizvoda i usluga za OSI</a:t>
            </a:r>
          </a:p>
          <a:p>
            <a:pPr lvl="1" algn="just"/>
            <a:r>
              <a:rPr lang="hr-HR" b="1" dirty="0"/>
              <a:t>p</a:t>
            </a:r>
            <a:r>
              <a:rPr lang="hr-HR" b="1" dirty="0" smtClean="0"/>
              <a:t>odizanje svijesti OSI </a:t>
            </a:r>
            <a:r>
              <a:rPr lang="hr-HR" dirty="0" smtClean="0"/>
              <a:t>o mogućnosti zapošljavanja u sektoru turizma i ugostiteljstva te korištenja prilagođenih proizvoda i usluga </a:t>
            </a:r>
          </a:p>
          <a:p>
            <a:pPr lvl="1" algn="just"/>
            <a:endParaRPr lang="hr-HR" sz="20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tx2"/>
                </a:solidFill>
              </a:rPr>
              <a:t>Turizam za sve</a:t>
            </a:r>
            <a:endParaRPr lang="hr-HR" sz="4000" b="1" dirty="0">
              <a:solidFill>
                <a:schemeClr val="tx2"/>
              </a:solidFill>
            </a:endParaRPr>
          </a:p>
        </p:txBody>
      </p:sp>
      <p:pic>
        <p:nvPicPr>
          <p:cNvPr id="8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1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</a:rPr>
              <a:t>PRIHVATLJIVI TROŠKOVI</a:t>
            </a:r>
          </a:p>
          <a:p>
            <a:pPr lvl="1" algn="just"/>
            <a:r>
              <a:rPr lang="hr-HR" b="1" dirty="0"/>
              <a:t>u</a:t>
            </a:r>
            <a:r>
              <a:rPr lang="hr-HR" b="1" dirty="0" smtClean="0"/>
              <a:t>govori </a:t>
            </a:r>
            <a:r>
              <a:rPr lang="hr-HR" dirty="0" smtClean="0"/>
              <a:t>o </a:t>
            </a:r>
            <a:r>
              <a:rPr lang="hr-HR" dirty="0"/>
              <a:t>(autorskom) djelu za provedbu edukacija </a:t>
            </a:r>
            <a:endParaRPr lang="hr-HR" dirty="0" smtClean="0"/>
          </a:p>
          <a:p>
            <a:pPr lvl="1" algn="just"/>
            <a:r>
              <a:rPr lang="hr-HR" b="1" dirty="0" smtClean="0"/>
              <a:t>prilagodba </a:t>
            </a:r>
            <a:r>
              <a:rPr lang="hr-HR" b="1" dirty="0"/>
              <a:t>sadržaja </a:t>
            </a:r>
            <a:r>
              <a:rPr lang="hr-HR" dirty="0" smtClean="0"/>
              <a:t>za OSI (</a:t>
            </a:r>
            <a:r>
              <a:rPr lang="hr-HR" dirty="0"/>
              <a:t>npr. izrada taktilnih mapa, turističkih ploča s taktilnim površinama i zvukovna rješenja za slijepe osobe)</a:t>
            </a:r>
          </a:p>
          <a:p>
            <a:pPr lvl="1" algn="just"/>
            <a:r>
              <a:rPr lang="hr-HR" b="1" dirty="0"/>
              <a:t>o</a:t>
            </a:r>
            <a:r>
              <a:rPr lang="hr-HR" b="1" dirty="0" smtClean="0"/>
              <a:t>prema potrebne </a:t>
            </a:r>
            <a:r>
              <a:rPr lang="hr-HR" b="1" dirty="0"/>
              <a:t>za provedbu edukacija </a:t>
            </a:r>
            <a:r>
              <a:rPr lang="hr-HR" dirty="0"/>
              <a:t>(npr. nabava specijalnih kompjutorskih softvera i drugih tehničkih pomagala)</a:t>
            </a:r>
          </a:p>
          <a:p>
            <a:pPr lvl="1" algn="just"/>
            <a:r>
              <a:rPr lang="hr-HR" b="1" dirty="0" smtClean="0"/>
              <a:t>vanjska usluga </a:t>
            </a:r>
            <a:r>
              <a:rPr lang="hr-HR" b="1" dirty="0"/>
              <a:t>provedbe edukacija </a:t>
            </a:r>
            <a:r>
              <a:rPr lang="hr-HR" dirty="0"/>
              <a:t>za zaposlene kod poslodavca </a:t>
            </a:r>
            <a:endParaRPr lang="hr-HR" dirty="0" smtClean="0"/>
          </a:p>
          <a:p>
            <a:pPr lvl="1" algn="just"/>
            <a:r>
              <a:rPr lang="hr-HR" dirty="0" smtClean="0"/>
              <a:t>organizacija </a:t>
            </a:r>
            <a:r>
              <a:rPr lang="hr-HR" b="1" dirty="0"/>
              <a:t>promotivnih </a:t>
            </a:r>
            <a:r>
              <a:rPr lang="hr-HR" b="1" dirty="0" smtClean="0"/>
              <a:t>aktivnosti </a:t>
            </a:r>
            <a:endParaRPr lang="hr-HR" b="1" dirty="0"/>
          </a:p>
          <a:p>
            <a:pPr lvl="1" algn="just"/>
            <a:r>
              <a:rPr lang="hr-HR" b="1" dirty="0"/>
              <a:t>p</a:t>
            </a:r>
            <a:r>
              <a:rPr lang="hr-HR" b="1" dirty="0" smtClean="0"/>
              <a:t>rilagodba radnog </a:t>
            </a:r>
            <a:r>
              <a:rPr lang="hr-HR" b="1" dirty="0"/>
              <a:t>okruženja </a:t>
            </a:r>
            <a:r>
              <a:rPr lang="hr-HR" dirty="0"/>
              <a:t>u turizmu za </a:t>
            </a:r>
            <a:r>
              <a:rPr lang="hr-HR" dirty="0" smtClean="0"/>
              <a:t>OSI</a:t>
            </a:r>
          </a:p>
          <a:p>
            <a:pPr lvl="1" algn="just"/>
            <a:r>
              <a:rPr lang="hr-HR" b="1" dirty="0"/>
              <a:t>promidžba i vidljivost</a:t>
            </a:r>
          </a:p>
          <a:p>
            <a:pPr lvl="1" algn="just"/>
            <a:endParaRPr lang="hr-HR" b="1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tx2"/>
                </a:solidFill>
              </a:rPr>
              <a:t>Turizam za sve</a:t>
            </a:r>
            <a:endParaRPr lang="hr-HR" sz="4000" b="1" dirty="0">
              <a:solidFill>
                <a:schemeClr val="tx2"/>
              </a:solidFill>
            </a:endParaRPr>
          </a:p>
        </p:txBody>
      </p:sp>
      <p:pic>
        <p:nvPicPr>
          <p:cNvPr id="8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0279" y="1180445"/>
            <a:ext cx="10515600" cy="3847070"/>
          </a:xfrm>
        </p:spPr>
        <p:txBody>
          <a:bodyPr/>
          <a:lstStyle/>
          <a:p>
            <a:pPr marL="0" indent="0" algn="ctr">
              <a:buNone/>
            </a:pPr>
            <a:endParaRPr lang="hr-HR" b="1" dirty="0" smtClean="0"/>
          </a:p>
          <a:p>
            <a:pPr marL="0" indent="0" algn="ctr">
              <a:buNone/>
            </a:pPr>
            <a:endParaRPr lang="hr-HR" sz="4800" b="1" dirty="0" smtClean="0"/>
          </a:p>
          <a:p>
            <a:pPr marL="0" indent="0" algn="ctr">
              <a:buNone/>
            </a:pPr>
            <a:endParaRPr lang="hr-HR" sz="4800" b="1" dirty="0" smtClean="0"/>
          </a:p>
          <a:p>
            <a:pPr marL="0" indent="0" algn="ctr">
              <a:buNone/>
            </a:pPr>
            <a:r>
              <a:rPr lang="hr-HR" sz="4800" b="1" dirty="0" smtClean="0"/>
              <a:t>Hvala </a:t>
            </a:r>
            <a:r>
              <a:rPr lang="hr-HR" sz="4800" b="1" dirty="0"/>
              <a:t>na pozornosti</a:t>
            </a:r>
            <a:r>
              <a:rPr lang="hr-HR" sz="4800" b="1" dirty="0" smtClean="0"/>
              <a:t>!</a:t>
            </a:r>
          </a:p>
          <a:p>
            <a:pPr marL="0" indent="0" algn="ctr">
              <a:buNone/>
            </a:pPr>
            <a:endParaRPr lang="hr-HR" b="1" dirty="0"/>
          </a:p>
          <a:p>
            <a:pPr marL="0" indent="0" algn="ctr">
              <a:buNone/>
            </a:pPr>
            <a:endParaRPr lang="hr-HR" sz="2400" b="1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4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4" y="1913467"/>
            <a:ext cx="10515600" cy="2387599"/>
          </a:xfrm>
        </p:spPr>
        <p:txBody>
          <a:bodyPr>
            <a:noAutofit/>
          </a:bodyPr>
          <a:lstStyle/>
          <a:p>
            <a:pPr algn="ctr"/>
            <a:r>
              <a:rPr lang="hr-HR" sz="4000" b="1" dirty="0" smtClean="0">
                <a:solidFill>
                  <a:schemeClr val="accent3">
                    <a:lumMod val="75000"/>
                  </a:schemeClr>
                </a:solidFill>
              </a:rPr>
              <a:t>PULJP 2021.-2027.</a:t>
            </a:r>
            <a:br>
              <a:rPr lang="hr-HR" sz="40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hr-HR" sz="4000" b="1" dirty="0" smtClean="0"/>
              <a:t/>
            </a:r>
            <a:br>
              <a:rPr lang="hr-HR" sz="4000" b="1" dirty="0" smtClean="0"/>
            </a:br>
            <a:r>
              <a:rPr lang="hr-HR" sz="4000" b="1" dirty="0">
                <a:solidFill>
                  <a:schemeClr val="accent3">
                    <a:lumMod val="75000"/>
                  </a:schemeClr>
                </a:solidFill>
              </a:rPr>
              <a:t>PDP „Uključivanje djece i mladih u riziku od socijalne isključenosti u sport”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5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r>
              <a:rPr lang="pl-PL" b="1" dirty="0">
                <a:solidFill>
                  <a:schemeClr val="tx2"/>
                </a:solidFill>
              </a:rPr>
              <a:t>Uključivanje djece i mladih u riziku od socijalne isključenosti u </a:t>
            </a:r>
            <a:r>
              <a:rPr lang="pl-PL" b="1" dirty="0" smtClean="0">
                <a:solidFill>
                  <a:schemeClr val="tx2"/>
                </a:solidFill>
              </a:rPr>
              <a:t>sport</a:t>
            </a:r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 smtClean="0"/>
              <a:t>Planirana </a:t>
            </a:r>
            <a:r>
              <a:rPr lang="hr-HR" sz="2400" b="1" dirty="0"/>
              <a:t>objava </a:t>
            </a:r>
            <a:r>
              <a:rPr lang="hr-HR" sz="2400" b="1" dirty="0" smtClean="0"/>
              <a:t>Poziva</a:t>
            </a:r>
            <a:r>
              <a:rPr lang="hr-HR" sz="2400" smtClean="0"/>
              <a:t>: lipanj </a:t>
            </a:r>
            <a:r>
              <a:rPr lang="hr-HR" sz="2400" dirty="0" smtClean="0"/>
              <a:t>2025.</a:t>
            </a:r>
            <a:endParaRPr lang="hr-HR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/>
              <a:t>Vrsta postupka dodjele:</a:t>
            </a:r>
            <a:r>
              <a:rPr lang="hr-HR" sz="2400" dirty="0"/>
              <a:t> Otvoreni </a:t>
            </a:r>
            <a:r>
              <a:rPr lang="hr-HR" sz="2400" dirty="0" smtClean="0"/>
              <a:t>trajni poziv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hr-HR" sz="2400" b="1" dirty="0" smtClean="0"/>
              <a:t>Procijenjena </a:t>
            </a:r>
            <a:r>
              <a:rPr lang="hr-HR" sz="2400" b="1" dirty="0"/>
              <a:t>vrijednost </a:t>
            </a:r>
            <a:r>
              <a:rPr lang="hr-HR" sz="2400" b="1" dirty="0" smtClean="0"/>
              <a:t>Poziva</a:t>
            </a:r>
            <a:r>
              <a:rPr lang="hr-HR" sz="2400" dirty="0" smtClean="0"/>
              <a:t>: 19.000.000,00 EUR</a:t>
            </a:r>
          </a:p>
          <a:p>
            <a:pPr marL="457189" lvl="1" indent="0" algn="just"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93941"/>
              </p:ext>
            </p:extLst>
          </p:nvPr>
        </p:nvGraphicFramePr>
        <p:xfrm>
          <a:off x="1175896" y="3400537"/>
          <a:ext cx="5754030" cy="120151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877332">
                  <a:extLst>
                    <a:ext uri="{9D8B030D-6E8A-4147-A177-3AD203B41FA5}">
                      <a16:colId xmlns:a16="http://schemas.microsoft.com/office/drawing/2014/main" val="3724015949"/>
                    </a:ext>
                  </a:extLst>
                </a:gridCol>
                <a:gridCol w="2876698">
                  <a:extLst>
                    <a:ext uri="{9D8B030D-6E8A-4147-A177-3AD203B41FA5}">
                      <a16:colId xmlns:a16="http://schemas.microsoft.com/office/drawing/2014/main" val="134796911"/>
                    </a:ext>
                  </a:extLst>
                </a:gridCol>
              </a:tblGrid>
              <a:tr h="618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>
                          <a:effectLst/>
                        </a:rPr>
                        <a:t>Najniži iznos bespovratnih sredstava 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>
                          <a:effectLst/>
                        </a:rPr>
                        <a:t>Najviši iznos bespovratnih sredstava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64248379"/>
                  </a:ext>
                </a:extLst>
              </a:tr>
              <a:tr h="5004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b="0" dirty="0">
                          <a:effectLst/>
                        </a:rPr>
                        <a:t>50.000,00 EUR</a:t>
                      </a:r>
                      <a:endParaRPr lang="hr-HR" sz="2000" b="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2000" dirty="0">
                          <a:effectLst/>
                        </a:rPr>
                        <a:t>150.000,00 EUR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Yu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557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88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graphicFrame>
        <p:nvGraphicFramePr>
          <p:cNvPr id="13" name="Content Placeholder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56748201"/>
              </p:ext>
            </p:extLst>
          </p:nvPr>
        </p:nvGraphicFramePr>
        <p:xfrm>
          <a:off x="838200" y="1835415"/>
          <a:ext cx="5097600" cy="410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4" name="Content Placeholder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634272005"/>
              </p:ext>
            </p:extLst>
          </p:nvPr>
        </p:nvGraphicFramePr>
        <p:xfrm>
          <a:off x="6256200" y="1835415"/>
          <a:ext cx="5097600" cy="410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2"/>
                </a:solidFill>
              </a:rPr>
              <a:t/>
            </a:r>
            <a:br>
              <a:rPr lang="pl-PL" b="1" dirty="0" smtClean="0">
                <a:solidFill>
                  <a:schemeClr val="tx2"/>
                </a:solidFill>
              </a:rPr>
            </a:br>
            <a:r>
              <a:rPr lang="pl-PL" b="1" dirty="0" smtClean="0">
                <a:solidFill>
                  <a:schemeClr val="tx2"/>
                </a:solidFill>
              </a:rPr>
              <a:t>Uključivanje djece i mladih u riziku od socijalne isključenosti u sport</a:t>
            </a:r>
            <a:br>
              <a:rPr lang="pl-PL" b="1" dirty="0" smtClean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3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157861"/>
              </p:ext>
            </p:extLst>
          </p:nvPr>
        </p:nvGraphicFramePr>
        <p:xfrm>
          <a:off x="838201" y="1690689"/>
          <a:ext cx="10515600" cy="4125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r>
              <a:rPr lang="pl-PL" b="1" dirty="0">
                <a:solidFill>
                  <a:schemeClr val="tx2"/>
                </a:solidFill>
              </a:rPr>
              <a:t>Uključivanje djece i mladih u riziku od socijalne isključenosti u </a:t>
            </a:r>
            <a:r>
              <a:rPr lang="pl-PL" b="1" dirty="0" smtClean="0">
                <a:solidFill>
                  <a:schemeClr val="tx2"/>
                </a:solidFill>
              </a:rPr>
              <a:t>sport</a:t>
            </a:r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8" name="Slika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r>
              <a:rPr lang="pl-PL" b="1" dirty="0">
                <a:solidFill>
                  <a:schemeClr val="tx2"/>
                </a:solidFill>
              </a:rPr>
              <a:t>Uključivanje djece i mladih u riziku od socijalne isključenosti u </a:t>
            </a:r>
            <a:r>
              <a:rPr lang="pl-PL" b="1" dirty="0" smtClean="0">
                <a:solidFill>
                  <a:schemeClr val="tx2"/>
                </a:solidFill>
              </a:rPr>
              <a:t>sport</a:t>
            </a:r>
            <a:r>
              <a:rPr lang="pl-PL" b="1" dirty="0">
                <a:solidFill>
                  <a:schemeClr val="tx2"/>
                </a:solidFill>
              </a:rPr>
              <a:t/>
            </a:r>
            <a:br>
              <a:rPr lang="pl-PL" b="1" dirty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10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19" name="Content Placeholder 1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 smtClean="0">
                <a:solidFill>
                  <a:srgbClr val="C00000"/>
                </a:solidFill>
              </a:rPr>
              <a:t>PRIHVATLJIVI PRIJAVITELJI</a:t>
            </a:r>
            <a:endParaRPr lang="hr-HR" sz="2400" dirty="0">
              <a:solidFill>
                <a:srgbClr val="C00000"/>
              </a:solidFill>
            </a:endParaRPr>
          </a:p>
          <a:p>
            <a:pPr lvl="1" rtl="0"/>
            <a:r>
              <a:rPr lang="hr-HR" b="1" dirty="0" smtClean="0"/>
              <a:t>Udruge </a:t>
            </a:r>
            <a:r>
              <a:rPr lang="hr-HR" dirty="0" smtClean="0"/>
              <a:t>čije djelovanje je vezano za </a:t>
            </a:r>
            <a:r>
              <a:rPr lang="hr-HR" b="1" dirty="0" smtClean="0"/>
              <a:t>sport</a:t>
            </a:r>
            <a:endParaRPr lang="hr-HR" dirty="0"/>
          </a:p>
          <a:p>
            <a:pPr lvl="1" rtl="0"/>
            <a:r>
              <a:rPr lang="hr-HR" b="1" dirty="0" smtClean="0"/>
              <a:t>Osnovne i srednje škole </a:t>
            </a:r>
            <a:endParaRPr lang="hr-HR" dirty="0"/>
          </a:p>
        </p:txBody>
      </p:sp>
      <p:sp>
        <p:nvSpPr>
          <p:cNvPr id="20" name="Content Placeholder 1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 smtClean="0">
                <a:solidFill>
                  <a:srgbClr val="C00000"/>
                </a:solidFill>
              </a:rPr>
              <a:t>PRIHVATLJIVI PARTNERI</a:t>
            </a:r>
            <a:endParaRPr lang="hr-HR" sz="2400" dirty="0">
              <a:solidFill>
                <a:srgbClr val="C00000"/>
              </a:solidFill>
            </a:endParaRPr>
          </a:p>
          <a:p>
            <a:pPr lvl="1" rtl="0"/>
            <a:r>
              <a:rPr lang="hr-HR" b="1" dirty="0" smtClean="0"/>
              <a:t>Ustanove</a:t>
            </a:r>
            <a:endParaRPr lang="hr-HR" dirty="0"/>
          </a:p>
          <a:p>
            <a:pPr lvl="1" rtl="0"/>
            <a:r>
              <a:rPr lang="hr-HR" b="1" dirty="0" smtClean="0"/>
              <a:t>Osnovne i srednje škole</a:t>
            </a:r>
            <a:endParaRPr lang="hr-HR" dirty="0"/>
          </a:p>
          <a:p>
            <a:pPr lvl="1" rtl="0"/>
            <a:r>
              <a:rPr lang="hr-HR" b="1" dirty="0" smtClean="0"/>
              <a:t>Ustanove iz sustava visokog obrazovanja</a:t>
            </a:r>
            <a:endParaRPr lang="hr-HR" dirty="0"/>
          </a:p>
          <a:p>
            <a:pPr lvl="1" rtl="0"/>
            <a:r>
              <a:rPr lang="hr-HR" b="1" dirty="0" smtClean="0"/>
              <a:t>Dječji vrtići</a:t>
            </a:r>
            <a:endParaRPr lang="hr-HR" dirty="0"/>
          </a:p>
          <a:p>
            <a:pPr lvl="1" rtl="0"/>
            <a:r>
              <a:rPr lang="hr-HR" b="1" dirty="0" smtClean="0"/>
              <a:t>Udruge </a:t>
            </a:r>
            <a:r>
              <a:rPr lang="hr-HR" dirty="0" smtClean="0"/>
              <a:t>čije djelovanje je vezano za </a:t>
            </a:r>
            <a:r>
              <a:rPr lang="hr-HR" b="1" dirty="0" smtClean="0"/>
              <a:t>sport ili socijalne usluge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7483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2"/>
                </a:solidFill>
              </a:rPr>
              <a:t/>
            </a:r>
            <a:br>
              <a:rPr lang="pl-PL" b="1" dirty="0" smtClean="0">
                <a:solidFill>
                  <a:schemeClr val="tx2"/>
                </a:solidFill>
              </a:rPr>
            </a:br>
            <a:r>
              <a:rPr lang="pl-PL" b="1" dirty="0" smtClean="0">
                <a:solidFill>
                  <a:schemeClr val="tx2"/>
                </a:solidFill>
              </a:rPr>
              <a:t>Uključivanje </a:t>
            </a:r>
            <a:r>
              <a:rPr lang="pl-PL" b="1" dirty="0">
                <a:solidFill>
                  <a:schemeClr val="tx2"/>
                </a:solidFill>
              </a:rPr>
              <a:t>djece i mladih u riziku od socijalne isključenosti u </a:t>
            </a:r>
            <a:r>
              <a:rPr lang="pl-PL" b="1" dirty="0" smtClean="0">
                <a:solidFill>
                  <a:schemeClr val="tx2"/>
                </a:solidFill>
              </a:rPr>
              <a:t>sport</a:t>
            </a:r>
            <a:br>
              <a:rPr lang="pl-PL" b="1" dirty="0" smtClean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8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>
                <a:solidFill>
                  <a:schemeClr val="accent3">
                    <a:lumMod val="75000"/>
                  </a:schemeClr>
                </a:solidFill>
              </a:rPr>
              <a:t>PRIHVATLJIVE </a:t>
            </a:r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</a:rPr>
              <a:t>AKTIVNOSTI</a:t>
            </a:r>
            <a:endParaRPr lang="hr-HR" sz="2400" b="1" dirty="0">
              <a:solidFill>
                <a:schemeClr val="accent3">
                  <a:lumMod val="75000"/>
                </a:schemeClr>
              </a:solidFill>
            </a:endParaRPr>
          </a:p>
          <a:p>
            <a:pPr lvl="1" rtl="0"/>
            <a:r>
              <a:rPr lang="hr-HR" b="1" dirty="0"/>
              <a:t>p</a:t>
            </a:r>
            <a:r>
              <a:rPr lang="hr-HR" b="1" dirty="0" smtClean="0"/>
              <a:t>rovedba postojećih i/ili unaprijeđenih programa sportskih i sportsko-rekreativnih aktivnosti za ciljne skupine</a:t>
            </a:r>
            <a:endParaRPr lang="hr-HR" b="1" dirty="0"/>
          </a:p>
          <a:p>
            <a:pPr lvl="1" rtl="0"/>
            <a:r>
              <a:rPr lang="hr-HR" b="1" dirty="0"/>
              <a:t>e</a:t>
            </a:r>
            <a:r>
              <a:rPr lang="hr-HR" b="1" dirty="0" smtClean="0"/>
              <a:t>dukativne radionice za podizanje svijesti o važnosti bavljenja sportskim aktivnostima i zdravim životnim navikama</a:t>
            </a:r>
            <a:endParaRPr lang="hr-HR" b="1" dirty="0"/>
          </a:p>
          <a:p>
            <a:pPr lvl="1" rtl="0"/>
            <a:r>
              <a:rPr lang="hr-HR" b="1" dirty="0"/>
              <a:t>a</a:t>
            </a:r>
            <a:r>
              <a:rPr lang="hr-HR" b="1" dirty="0" smtClean="0"/>
              <a:t>ktivnosti komunikacije i vidljivost</a:t>
            </a:r>
          </a:p>
          <a:p>
            <a:pPr lvl="3"/>
            <a:r>
              <a:rPr lang="hr-HR" sz="2200" dirty="0" smtClean="0"/>
              <a:t>završna konferencija o projektu i projektnim rezultatima</a:t>
            </a:r>
            <a:endParaRPr lang="hr-HR" sz="2200" dirty="0"/>
          </a:p>
          <a:p>
            <a:pPr lvl="3"/>
            <a:r>
              <a:rPr lang="hr-HR" sz="2200" dirty="0" smtClean="0"/>
              <a:t>promotivni materijali</a:t>
            </a:r>
            <a:endParaRPr lang="hr-HR" sz="2200" dirty="0"/>
          </a:p>
        </p:txBody>
      </p:sp>
    </p:spTree>
    <p:extLst>
      <p:ext uri="{BB962C8B-B14F-4D97-AF65-F5344CB8AC3E}">
        <p14:creationId xmlns:p14="http://schemas.microsoft.com/office/powerpoint/2010/main" val="228001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2"/>
                </a:solidFill>
              </a:rPr>
              <a:t/>
            </a:r>
            <a:br>
              <a:rPr lang="pl-PL" b="1" dirty="0" smtClean="0">
                <a:solidFill>
                  <a:schemeClr val="tx2"/>
                </a:solidFill>
              </a:rPr>
            </a:br>
            <a:r>
              <a:rPr lang="pl-PL" b="1" dirty="0" smtClean="0">
                <a:solidFill>
                  <a:schemeClr val="tx2"/>
                </a:solidFill>
              </a:rPr>
              <a:t>Uključivanje </a:t>
            </a:r>
            <a:r>
              <a:rPr lang="pl-PL" b="1" dirty="0">
                <a:solidFill>
                  <a:schemeClr val="tx2"/>
                </a:solidFill>
              </a:rPr>
              <a:t>djece i mladih u riziku od socijalne isključenosti u </a:t>
            </a:r>
            <a:r>
              <a:rPr lang="pl-PL" b="1" dirty="0" smtClean="0">
                <a:solidFill>
                  <a:schemeClr val="tx2"/>
                </a:solidFill>
              </a:rPr>
              <a:t>sport</a:t>
            </a:r>
            <a:br>
              <a:rPr lang="pl-PL" b="1" dirty="0" smtClean="0">
                <a:solidFill>
                  <a:schemeClr val="tx2"/>
                </a:solidFill>
              </a:rPr>
            </a:br>
            <a:endParaRPr lang="hr-HR" b="1" dirty="0">
              <a:solidFill>
                <a:schemeClr val="tx2"/>
              </a:solidFill>
            </a:endParaRPr>
          </a:p>
        </p:txBody>
      </p:sp>
      <p:pic>
        <p:nvPicPr>
          <p:cNvPr id="8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rtl="0">
              <a:buNone/>
            </a:pPr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</a:rPr>
              <a:t>PRIHVATLJIVI TROŠKOVI</a:t>
            </a:r>
            <a:endParaRPr lang="hr-HR" sz="2400" b="1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hr-HR" b="1" dirty="0"/>
              <a:t>u</a:t>
            </a:r>
            <a:r>
              <a:rPr lang="hr-HR" b="1" dirty="0" smtClean="0"/>
              <a:t>govori </a:t>
            </a:r>
            <a:r>
              <a:rPr lang="hr-HR" dirty="0" smtClean="0"/>
              <a:t>o </a:t>
            </a:r>
            <a:r>
              <a:rPr lang="hr-HR" dirty="0"/>
              <a:t>(autorskom) djelu/volonterskom ugovoru/obavljanja samostalne djelatnosti (obrt)/ugovor o uslugama, ugovor o poslovnoj suradnji i </a:t>
            </a:r>
            <a:r>
              <a:rPr lang="hr-HR" dirty="0" smtClean="0"/>
              <a:t>sl.</a:t>
            </a:r>
          </a:p>
          <a:p>
            <a:pPr lvl="1"/>
            <a:r>
              <a:rPr lang="hr-HR" dirty="0" smtClean="0"/>
              <a:t>nabava </a:t>
            </a:r>
            <a:r>
              <a:rPr lang="hr-HR" dirty="0"/>
              <a:t>i/ili najam </a:t>
            </a:r>
            <a:r>
              <a:rPr lang="hr-HR" b="1" dirty="0"/>
              <a:t>sportske opreme </a:t>
            </a:r>
            <a:r>
              <a:rPr lang="hr-HR" dirty="0"/>
              <a:t>za sportske i sportsko-rekreativne </a:t>
            </a:r>
            <a:r>
              <a:rPr lang="hr-HR" dirty="0" smtClean="0"/>
              <a:t>aktivnosti</a:t>
            </a:r>
          </a:p>
          <a:p>
            <a:pPr lvl="1"/>
            <a:r>
              <a:rPr lang="hr-HR" b="1" dirty="0" smtClean="0"/>
              <a:t>prilagodba/unapređenje </a:t>
            </a:r>
            <a:r>
              <a:rPr lang="hr-HR" b="1" dirty="0"/>
              <a:t>programa </a:t>
            </a:r>
            <a:r>
              <a:rPr lang="hr-HR" dirty="0"/>
              <a:t>sportskih i sportsko-rekreativnih </a:t>
            </a:r>
            <a:r>
              <a:rPr lang="hr-HR" dirty="0" smtClean="0"/>
              <a:t>aktivnosti</a:t>
            </a:r>
            <a:endParaRPr lang="hr-HR" dirty="0"/>
          </a:p>
          <a:p>
            <a:pPr lvl="1"/>
            <a:r>
              <a:rPr lang="hr-HR" dirty="0" smtClean="0"/>
              <a:t>sudjelovanje u projektnim aktivnostima (</a:t>
            </a:r>
            <a:r>
              <a:rPr lang="hr-HR" b="1" dirty="0" smtClean="0"/>
              <a:t>prijevoz, kotizacija, smještaj</a:t>
            </a:r>
            <a:r>
              <a:rPr lang="hr-HR" dirty="0" smtClean="0"/>
              <a:t>)</a:t>
            </a:r>
          </a:p>
          <a:p>
            <a:pPr lvl="1"/>
            <a:r>
              <a:rPr lang="hr-HR" b="1" dirty="0" smtClean="0"/>
              <a:t>najam </a:t>
            </a:r>
            <a:r>
              <a:rPr lang="hr-HR" b="1" dirty="0"/>
              <a:t>prostora </a:t>
            </a:r>
            <a:r>
              <a:rPr lang="hr-HR" dirty="0" smtClean="0"/>
              <a:t>za održavanje </a:t>
            </a:r>
            <a:r>
              <a:rPr lang="hr-HR" dirty="0"/>
              <a:t>sportskih i sportsko-rekreativnih </a:t>
            </a:r>
            <a:r>
              <a:rPr lang="hr-HR" dirty="0" smtClean="0"/>
              <a:t>aktivnosti</a:t>
            </a:r>
          </a:p>
          <a:p>
            <a:pPr lvl="1"/>
            <a:r>
              <a:rPr lang="hr-HR" b="1" dirty="0"/>
              <a:t>p</a:t>
            </a:r>
            <a:r>
              <a:rPr lang="hr-HR" b="1" dirty="0" smtClean="0"/>
              <a:t>romidžba i vidljivost</a:t>
            </a:r>
            <a:endParaRPr lang="hr-HR" b="1" dirty="0"/>
          </a:p>
          <a:p>
            <a:pPr lvl="1"/>
            <a:endParaRPr lang="hr-HR" dirty="0" smtClean="0"/>
          </a:p>
          <a:p>
            <a:pPr lvl="1"/>
            <a:endParaRPr lang="hr-HR" sz="2200" dirty="0"/>
          </a:p>
        </p:txBody>
      </p:sp>
    </p:spTree>
    <p:extLst>
      <p:ext uri="{BB962C8B-B14F-4D97-AF65-F5344CB8AC3E}">
        <p14:creationId xmlns:p14="http://schemas.microsoft.com/office/powerpoint/2010/main" val="225042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4" y="1913467"/>
            <a:ext cx="10515600" cy="2387599"/>
          </a:xfrm>
        </p:spPr>
        <p:txBody>
          <a:bodyPr>
            <a:noAutofit/>
          </a:bodyPr>
          <a:lstStyle/>
          <a:p>
            <a:pPr algn="ctr"/>
            <a:r>
              <a:rPr lang="hr-HR" sz="4000" b="1" dirty="0" smtClean="0">
                <a:solidFill>
                  <a:schemeClr val="accent3">
                    <a:lumMod val="75000"/>
                  </a:schemeClr>
                </a:solidFill>
              </a:rPr>
              <a:t>PULJP 2021.-2027.</a:t>
            </a:r>
            <a:r>
              <a:rPr lang="hr-HR" sz="4000" b="1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hr-HR" sz="40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hr-HR" sz="4000" dirty="0"/>
              <a:t/>
            </a:r>
            <a:br>
              <a:rPr lang="hr-HR" sz="4000" dirty="0"/>
            </a:br>
            <a:r>
              <a:rPr lang="hr-HR" sz="4000" b="1" dirty="0" smtClean="0">
                <a:solidFill>
                  <a:schemeClr val="accent3">
                    <a:lumMod val="75000"/>
                  </a:schemeClr>
                </a:solidFill>
              </a:rPr>
              <a:t>PDP „Turizam za sve”</a:t>
            </a:r>
            <a:endParaRPr lang="hr-HR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8692" y="5962193"/>
            <a:ext cx="1934189" cy="51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5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3">
      <a:dk1>
        <a:srgbClr val="000076"/>
      </a:dk1>
      <a:lt1>
        <a:sysClr val="window" lastClr="FFFFFF"/>
      </a:lt1>
      <a:dk2>
        <a:srgbClr val="0070C0"/>
      </a:dk2>
      <a:lt2>
        <a:srgbClr val="B4DCFA"/>
      </a:lt2>
      <a:accent1>
        <a:srgbClr val="4E67C8"/>
      </a:accent1>
      <a:accent2>
        <a:srgbClr val="5ECCF3"/>
      </a:accent2>
      <a:accent3>
        <a:srgbClr val="F14124"/>
      </a:accent3>
      <a:accent4>
        <a:srgbClr val="BCDCEC"/>
      </a:accent4>
      <a:accent5>
        <a:srgbClr val="C3260C"/>
      </a:accent5>
      <a:accent6>
        <a:srgbClr val="31479F"/>
      </a:accent6>
      <a:hlink>
        <a:srgbClr val="59A8D1"/>
      </a:hlink>
      <a:folHlink>
        <a:srgbClr val="7030A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3063</TotalTime>
  <Words>1026</Words>
  <Application>Microsoft Office PowerPoint</Application>
  <PresentationFormat>Widescreen</PresentationFormat>
  <Paragraphs>178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Yu Mincho</vt:lpstr>
      <vt:lpstr>1_Office Theme</vt:lpstr>
      <vt:lpstr>Pozivi Ministarstva turizma i sporta</vt:lpstr>
      <vt:lpstr>PULJP 2021.-2027.  PDP „Uključivanje djece i mladih u riziku od socijalne isključenosti u sport”</vt:lpstr>
      <vt:lpstr> Uključivanje djece i mladih u riziku od socijalne isključenosti u sport </vt:lpstr>
      <vt:lpstr> Uključivanje djece i mladih u riziku od socijalne isključenosti u sport </vt:lpstr>
      <vt:lpstr> Uključivanje djece i mladih u riziku od socijalne isključenosti u sport </vt:lpstr>
      <vt:lpstr> Uključivanje djece i mladih u riziku od socijalne isključenosti u sport </vt:lpstr>
      <vt:lpstr> Uključivanje djece i mladih u riziku od socijalne isključenosti u sport </vt:lpstr>
      <vt:lpstr> Uključivanje djece i mladih u riziku od socijalne isključenosti u sport </vt:lpstr>
      <vt:lpstr>PULJP 2021.-2027.  PDP „Turizam za sve”</vt:lpstr>
      <vt:lpstr>Turizam za sve</vt:lpstr>
      <vt:lpstr>Turizam za sve</vt:lpstr>
      <vt:lpstr> Turizam za sve </vt:lpstr>
      <vt:lpstr> Turizam za sve </vt:lpstr>
      <vt:lpstr>Turizam za sve</vt:lpstr>
      <vt:lpstr>Turizam za sve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C1.6 Razvoj održivog , inovativnog i otpornog turizma</dc:title>
  <dc:creator>MINTS</dc:creator>
  <cp:lastModifiedBy>Ozren Pavlović Bolf</cp:lastModifiedBy>
  <cp:revision>381</cp:revision>
  <dcterms:created xsi:type="dcterms:W3CDTF">2023-05-19T07:18:20Z</dcterms:created>
  <dcterms:modified xsi:type="dcterms:W3CDTF">2025-04-23T08:18:31Z</dcterms:modified>
</cp:coreProperties>
</file>